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256" r:id="rId2"/>
    <p:sldId id="435" r:id="rId3"/>
    <p:sldId id="398" r:id="rId4"/>
    <p:sldId id="406" r:id="rId5"/>
    <p:sldId id="266" r:id="rId6"/>
    <p:sldId id="403" r:id="rId7"/>
    <p:sldId id="404" r:id="rId8"/>
    <p:sldId id="432" r:id="rId9"/>
    <p:sldId id="434" r:id="rId10"/>
    <p:sldId id="433" r:id="rId11"/>
    <p:sldId id="426" r:id="rId12"/>
    <p:sldId id="431" r:id="rId13"/>
    <p:sldId id="428" r:id="rId14"/>
    <p:sldId id="443" r:id="rId15"/>
    <p:sldId id="429" r:id="rId16"/>
    <p:sldId id="362" r:id="rId17"/>
    <p:sldId id="407" r:id="rId18"/>
    <p:sldId id="408" r:id="rId19"/>
    <p:sldId id="328" r:id="rId20"/>
    <p:sldId id="329" r:id="rId21"/>
    <p:sldId id="414" r:id="rId22"/>
    <p:sldId id="331" r:id="rId23"/>
    <p:sldId id="422" r:id="rId24"/>
    <p:sldId id="423" r:id="rId25"/>
    <p:sldId id="424" r:id="rId26"/>
    <p:sldId id="388" r:id="rId27"/>
    <p:sldId id="436" r:id="rId28"/>
    <p:sldId id="437" r:id="rId29"/>
    <p:sldId id="386" r:id="rId30"/>
    <p:sldId id="439" r:id="rId31"/>
    <p:sldId id="440" r:id="rId32"/>
    <p:sldId id="387" r:id="rId33"/>
    <p:sldId id="444" r:id="rId34"/>
    <p:sldId id="445" r:id="rId35"/>
    <p:sldId id="446" r:id="rId36"/>
    <p:sldId id="400" r:id="rId37"/>
    <p:sldId id="348" r:id="rId38"/>
    <p:sldId id="389" r:id="rId39"/>
    <p:sldId id="390" r:id="rId40"/>
    <p:sldId id="324" r:id="rId41"/>
    <p:sldId id="393" r:id="rId42"/>
    <p:sldId id="394" r:id="rId43"/>
    <p:sldId id="395" r:id="rId44"/>
    <p:sldId id="396" r:id="rId45"/>
    <p:sldId id="397" r:id="rId46"/>
    <p:sldId id="399" r:id="rId47"/>
    <p:sldId id="411" r:id="rId48"/>
    <p:sldId id="412" r:id="rId49"/>
    <p:sldId id="415" r:id="rId50"/>
    <p:sldId id="416" r:id="rId51"/>
    <p:sldId id="417" r:id="rId52"/>
    <p:sldId id="421" r:id="rId5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8200"/>
    <a:srgbClr val="F2F2F2"/>
    <a:srgbClr val="A6A6A6"/>
    <a:srgbClr val="7F7F7F"/>
    <a:srgbClr val="FF7400"/>
    <a:srgbClr val="000000"/>
    <a:srgbClr val="00FF00"/>
    <a:srgbClr val="FF87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2" autoAdjust="0"/>
    <p:restoredTop sz="96914" autoAdjust="0"/>
  </p:normalViewPr>
  <p:slideViewPr>
    <p:cSldViewPr>
      <p:cViewPr>
        <p:scale>
          <a:sx n="110" d="100"/>
          <a:sy n="110" d="100"/>
        </p:scale>
        <p:origin x="-1680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453CD-3947-4216-B56D-D00CFDC95C2B}" type="datetimeFigureOut">
              <a:rPr lang="en-GB" smtClean="0"/>
              <a:t>08/07/2012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smtClean="0"/>
              <a:t>Stéphanie D'agata 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EF183-A2CC-4290-B4D7-54A75F06C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421513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10162-7D68-4862-B864-851CAA0E9DF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9D7B1-0F1C-4585-BA91-15B439EE6E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047565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,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9D7B1-0F1C-4585-BA91-15B439EE6EEC}" type="slidenum">
              <a:rPr lang="fr-FR" smtClean="0"/>
              <a:t>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E93E0BC8-F496-46DA-814E-B540D895FCB0}" type="datetime1">
              <a:rPr lang="fr-FR" smtClean="0"/>
              <a:t>08/07/2012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4597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smtClean="0"/>
              <a:t>Insiste </a:t>
            </a:r>
            <a:r>
              <a:rPr lang="fr-FR" baseline="0" dirty="0" smtClean="0"/>
              <a:t>plus sur la dépendance de ces populations aux ressources marines.</a:t>
            </a:r>
          </a:p>
          <a:p>
            <a:pPr marL="0" indent="0">
              <a:buFontTx/>
              <a:buNone/>
            </a:pPr>
            <a:r>
              <a:rPr lang="fr-FR" baseline="0" dirty="0" smtClean="0">
                <a:sym typeface="Wingdings" pitchFamily="2" charset="2"/>
              </a:rPr>
              <a:t> Changer l’ordre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9D7B1-0F1C-4585-BA91-15B439EE6EEC}" type="slidenum">
              <a:rPr lang="fr-FR" smtClean="0"/>
              <a:t>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C1265A9F-229A-49E7-8F99-9C43D00212D9}" type="datetime1">
              <a:rPr lang="fr-FR" smtClean="0"/>
              <a:t>08/07/2012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617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smtClean="0"/>
              <a:t>Insiste </a:t>
            </a:r>
            <a:r>
              <a:rPr lang="fr-FR" baseline="0" dirty="0" smtClean="0"/>
              <a:t>plus sur la dépendance de ces populations aux ressources marines.</a:t>
            </a:r>
          </a:p>
          <a:p>
            <a:pPr marL="0" indent="0">
              <a:buFontTx/>
              <a:buNone/>
            </a:pPr>
            <a:r>
              <a:rPr lang="fr-FR" baseline="0" dirty="0" smtClean="0">
                <a:sym typeface="Wingdings" pitchFamily="2" charset="2"/>
              </a:rPr>
              <a:t> Changer l’ordre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9D7B1-0F1C-4585-BA91-15B439EE6EEC}" type="slidenum">
              <a:rPr lang="fr-FR" smtClean="0"/>
              <a:t>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C1265A9F-229A-49E7-8F99-9C43D00212D9}" type="datetime1">
              <a:rPr lang="fr-FR" smtClean="0"/>
              <a:t>08/07/2012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617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smtClean="0"/>
              <a:t>Insiste </a:t>
            </a:r>
            <a:r>
              <a:rPr lang="fr-FR" baseline="0" dirty="0" smtClean="0"/>
              <a:t>plus sur la dépendance de ces populations aux ressources marines.</a:t>
            </a:r>
          </a:p>
          <a:p>
            <a:pPr marL="0" indent="0">
              <a:buFontTx/>
              <a:buNone/>
            </a:pPr>
            <a:r>
              <a:rPr lang="fr-FR" baseline="0" dirty="0" smtClean="0">
                <a:sym typeface="Wingdings" pitchFamily="2" charset="2"/>
              </a:rPr>
              <a:t> Changer l’ordre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9D7B1-0F1C-4585-BA91-15B439EE6EEC}" type="slidenum">
              <a:rPr lang="fr-FR" smtClean="0"/>
              <a:t>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C1265A9F-229A-49E7-8F99-9C43D00212D9}" type="datetime1">
              <a:rPr lang="fr-FR" smtClean="0"/>
              <a:t>08/07/2012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617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smtClean="0"/>
              <a:t>Insiste </a:t>
            </a:r>
            <a:r>
              <a:rPr lang="fr-FR" baseline="0" dirty="0" smtClean="0"/>
              <a:t>plus sur la dépendance de ces populations aux ressources marines.</a:t>
            </a:r>
          </a:p>
          <a:p>
            <a:pPr marL="0" indent="0">
              <a:buFontTx/>
              <a:buNone/>
            </a:pPr>
            <a:r>
              <a:rPr lang="fr-FR" baseline="0" dirty="0" smtClean="0">
                <a:sym typeface="Wingdings" pitchFamily="2" charset="2"/>
              </a:rPr>
              <a:t> Changer l’ordre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9D7B1-0F1C-4585-BA91-15B439EE6EEC}" type="slidenum">
              <a:rPr lang="fr-FR" smtClean="0"/>
              <a:t>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C1265A9F-229A-49E7-8F99-9C43D00212D9}" type="datetime1">
              <a:rPr lang="fr-FR" smtClean="0"/>
              <a:t>08/07/2012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617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smtClean="0"/>
              <a:t>Insiste </a:t>
            </a:r>
            <a:r>
              <a:rPr lang="fr-FR" baseline="0" dirty="0" smtClean="0"/>
              <a:t>plus sur la dépendance de ces populations aux ressources marines.</a:t>
            </a:r>
          </a:p>
          <a:p>
            <a:pPr marL="0" indent="0">
              <a:buFontTx/>
              <a:buNone/>
            </a:pPr>
            <a:r>
              <a:rPr lang="fr-FR" baseline="0" dirty="0" smtClean="0">
                <a:sym typeface="Wingdings" pitchFamily="2" charset="2"/>
              </a:rPr>
              <a:t> Changer l’ordre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9D7B1-0F1C-4585-BA91-15B439EE6EEC}" type="slidenum">
              <a:rPr lang="fr-FR" smtClean="0"/>
              <a:t>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C1265A9F-229A-49E7-8F99-9C43D00212D9}" type="datetime1">
              <a:rPr lang="fr-FR" smtClean="0"/>
              <a:t>08/07/2012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617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smtClean="0"/>
              <a:t>Insiste </a:t>
            </a:r>
            <a:r>
              <a:rPr lang="fr-FR" baseline="0" dirty="0" smtClean="0"/>
              <a:t>plus sur la dépendance de ces populations aux ressources marines.</a:t>
            </a:r>
          </a:p>
          <a:p>
            <a:pPr marL="0" indent="0">
              <a:buFontTx/>
              <a:buNone/>
            </a:pPr>
            <a:r>
              <a:rPr lang="fr-FR" baseline="0" dirty="0" smtClean="0">
                <a:sym typeface="Wingdings" pitchFamily="2" charset="2"/>
              </a:rPr>
              <a:t> Changer l’ordre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9D7B1-0F1C-4585-BA91-15B439EE6EEC}" type="slidenum">
              <a:rPr lang="fr-FR" smtClean="0"/>
              <a:t>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C1265A9F-229A-49E7-8F99-9C43D00212D9}" type="datetime1">
              <a:rPr lang="fr-FR" smtClean="0"/>
              <a:t>08/07/2012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617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B003BB5-529F-4847-9D6D-427EB38DA551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B003BB5-529F-4847-9D6D-427EB38DA551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B003BB5-529F-4847-9D6D-427EB38DA551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B003BB5-529F-4847-9D6D-427EB38DA551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B003BB5-529F-4847-9D6D-427EB38DA551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B003BB5-529F-4847-9D6D-427EB38DA551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B003BB5-529F-4847-9D6D-427EB38DA551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B003BB5-529F-4847-9D6D-427EB38DA551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Effet de la pêche indépendante de l’</a:t>
            </a:r>
            <a:r>
              <a:rPr lang="fr-FR" dirty="0" err="1" smtClean="0"/>
              <a:t>éffet</a:t>
            </a:r>
            <a:r>
              <a:rPr lang="fr-FR" dirty="0" smtClean="0"/>
              <a:t> des autres variables sur </a:t>
            </a:r>
            <a:r>
              <a:rPr lang="fr-FR" dirty="0" err="1" smtClean="0"/>
              <a:t>FDw</a:t>
            </a:r>
            <a:r>
              <a:rPr lang="fr-FR" dirty="0" smtClean="0"/>
              <a:t>.</a:t>
            </a:r>
          </a:p>
          <a:p>
            <a:r>
              <a:rPr lang="fr-FR" dirty="0" smtClean="0"/>
              <a:t>Prélèvement des fonctions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indépendemment</a:t>
            </a:r>
            <a:r>
              <a:rPr lang="fr-FR" baseline="0" dirty="0" smtClean="0"/>
              <a:t> de la distance au centre de </a:t>
            </a:r>
            <a:r>
              <a:rPr lang="fr-FR" baseline="0" dirty="0" err="1" smtClean="0"/>
              <a:t>biodiv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F9D7B1-0F1C-4585-BA91-15B439EE6EEC}" type="slidenum">
              <a:rPr lang="fr-FR" smtClean="0"/>
              <a:t>47</a:t>
            </a:fld>
            <a:endParaRPr lang="fr-FR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D2E3E11B-28F1-46E9-BEAB-710FC63759E4}" type="datetime1">
              <a:rPr lang="fr-FR" smtClean="0"/>
              <a:t>08/07/2012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244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B003BB5-529F-4847-9D6D-427EB38DA551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1BF9BEC-6B8B-4072-BFA2-1E46A29CF535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42E4EFC-CC5D-4293-8105-2EDEB969908C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48" cy="322"/>
          </a:xfrm>
          <a:prstGeom prst="rect">
            <a:avLst/>
          </a:prstGeom>
        </p:spPr>
        <p:txBody>
          <a:bodyPr lIns="83079" tIns="41540" rIns="83079" bIns="41540"/>
          <a:lstStyle/>
          <a:p>
            <a:endParaRPr lang="en-US" noProof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Stéphanie D'agata 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42E4EFC-CC5D-4293-8105-2EDEB969908C}" type="datetime1">
              <a:rPr lang="fr-FR" smtClean="0"/>
              <a:t>08/07/2012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AED2-A145-454C-8981-DF06288B7CC8}" type="datetime4">
              <a:rPr lang="en-US" smtClean="0"/>
              <a:t>July 8, 2012</a:t>
            </a:fld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D5081-79D1-4D6B-937A-38D42E29BB0F}" type="datetime4">
              <a:rPr lang="en-US" smtClean="0"/>
              <a:t>July 8, 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30EFA-9536-402B-8C2F-C88C121925D7}" type="datetime4">
              <a:rPr lang="en-US" smtClean="0"/>
              <a:t>July 8, 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1E8C-DDC0-4E74-8767-29FA76BEDE7B}" type="datetime4">
              <a:rPr lang="en-US" smtClean="0"/>
              <a:t>July 8, 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B8059-1ADE-4E72-8A02-020C3778B155}" type="datetime4">
              <a:rPr lang="en-US" smtClean="0"/>
              <a:t>July 8, 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AED3E-C061-4AD6-A7B9-28B503CAED9B}" type="datetime4">
              <a:rPr lang="en-US" smtClean="0"/>
              <a:t>July 8, 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D741-316B-4079-BEBA-7F4851BF7D4E}" type="datetime4">
              <a:rPr lang="en-US" smtClean="0"/>
              <a:t>July 8, 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EB33-3330-46C4-B649-EF629795F9B1}" type="datetime4">
              <a:rPr lang="en-US" smtClean="0"/>
              <a:t>July 8, 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4188-93B6-4359-A107-91D7E6865771}" type="datetime4">
              <a:rPr lang="en-US" smtClean="0"/>
              <a:t>July 8, 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FFF8C-84AC-4F23-9A3A-2F1E96DAF99C}" type="datetime4">
              <a:rPr lang="en-US" smtClean="0"/>
              <a:t>July 8, 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A0BA-19CF-4811-83CB-5D6F420DDE71}" type="datetime4">
              <a:rPr lang="en-US" smtClean="0"/>
              <a:t>July 8, 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066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8FC365C5-D7D6-4D4F-A7FD-53BD40763D01}" type="datetime4">
              <a:rPr lang="en-US" smtClean="0"/>
              <a:t>July 8, 2012</a:t>
            </a:fld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F4F96D0-732A-4FE0-8501-B0CF9C014677}" type="slidenum">
              <a:rPr lang="fr-FR" smtClean="0"/>
              <a:t>‹#›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PhD committee – Stéphanie D’agata - April 3, 2012</a:t>
            </a:r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/Photos/ThumbnailsSummary.cfm?ID=6613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/Photos/ThumbnailsSummary.cfm?ID=6613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PicturesSummary.cfm?StartRow=1&amp;ID=5556&amp;what=species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PicturesSummary.cfm?StartRow=1&amp;ID=5556&amp;what=species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PicturesSummary.cfm?StartRow=1&amp;ID=5556&amp;what=species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PicturesSummary.cfm?StartRow=1&amp;ID=5556&amp;what=species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hyperlink" Target="PicturesSummary.cfm?StartRow=1&amp;ID=5556&amp;what=species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hyperlink" Target="PicturesSummary.cfm?StartRow=1&amp;ID=5556&amp;what=species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/Photos/ThumbnailsSummary.cfm?ID=6613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hyperlink" Target="PicturesSummary.cfm?StartRow=1&amp;ID=5556&amp;what=species" TargetMode="External"/><Relationship Id="rId4" Type="http://schemas.openxmlformats.org/officeDocument/2006/relationships/image" Target="../media/image2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/Photos/ThumbnailsSummary.cfm?ID=6613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hyperlink" Target="PicturesSummary.cfm?StartRow=1&amp;ID=5556&amp;what=species" TargetMode="External"/><Relationship Id="rId4" Type="http://schemas.openxmlformats.org/officeDocument/2006/relationships/image" Target="../media/image25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4.png"/><Relationship Id="rId7" Type="http://schemas.openxmlformats.org/officeDocument/2006/relationships/image" Target="../media/image4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5496" y="5916670"/>
            <a:ext cx="8995506" cy="896706"/>
            <a:chOff x="35496" y="5916670"/>
            <a:chExt cx="8995506" cy="896706"/>
          </a:xfrm>
        </p:grpSpPr>
        <p:sp>
          <p:nvSpPr>
            <p:cNvPr id="16" name="Rectangle 15"/>
            <p:cNvSpPr/>
            <p:nvPr/>
          </p:nvSpPr>
          <p:spPr>
            <a:xfrm>
              <a:off x="179512" y="5916670"/>
              <a:ext cx="8851490" cy="89670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5496" y="5916670"/>
              <a:ext cx="80882" cy="89670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6002674"/>
            <a:ext cx="1488167" cy="694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21704" y="332656"/>
            <a:ext cx="8338120" cy="1154097"/>
          </a:xfrm>
          <a:noFill/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Human</a:t>
            </a:r>
            <a:r>
              <a:rPr lang="fr-FR" sz="3200" dirty="0" smtClean="0"/>
              <a:t> impact on </a:t>
            </a:r>
            <a:r>
              <a:rPr lang="fr-FR" sz="3200" dirty="0" err="1" smtClean="0"/>
              <a:t>fish</a:t>
            </a:r>
            <a:r>
              <a:rPr lang="fr-FR" sz="3200" dirty="0" smtClean="0"/>
              <a:t> </a:t>
            </a:r>
            <a:r>
              <a:rPr lang="fr-FR" sz="3200" dirty="0" err="1" smtClean="0"/>
              <a:t>biodiversity</a:t>
            </a:r>
            <a:r>
              <a:rPr lang="fr-FR" sz="3200" dirty="0" smtClean="0"/>
              <a:t> of </a:t>
            </a:r>
            <a:r>
              <a:rPr lang="fr-FR" sz="3200" dirty="0" err="1" smtClean="0"/>
              <a:t>coral</a:t>
            </a:r>
            <a:r>
              <a:rPr lang="fr-FR" sz="3200" dirty="0" smtClean="0"/>
              <a:t> </a:t>
            </a:r>
            <a:r>
              <a:rPr lang="fr-FR" sz="3200" dirty="0" err="1" smtClean="0"/>
              <a:t>reef</a:t>
            </a:r>
            <a:r>
              <a:rPr lang="fr-FR" sz="3200" dirty="0" smtClean="0"/>
              <a:t> in the Tropical Pacific</a:t>
            </a:r>
            <a:endParaRPr lang="fr-FR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700809"/>
            <a:ext cx="8050088" cy="4032448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en-US" sz="2400" b="1" dirty="0" smtClean="0"/>
              <a:t>Stephanie </a:t>
            </a:r>
            <a:r>
              <a:rPr lang="en-US" sz="2400" b="1" dirty="0" err="1" smtClean="0"/>
              <a:t>D’agata</a:t>
            </a:r>
            <a:r>
              <a:rPr lang="en-US" sz="2400" b="1" dirty="0" smtClean="0"/>
              <a:t> </a:t>
            </a:r>
            <a:r>
              <a:rPr lang="en-US" sz="2400" b="1" baseline="30000" dirty="0"/>
              <a:t>1,2*</a:t>
            </a:r>
            <a:r>
              <a:rPr lang="en-US" sz="2400" b="1" dirty="0"/>
              <a:t>, David </a:t>
            </a:r>
            <a:r>
              <a:rPr lang="en-US" sz="2400" b="1" dirty="0" smtClean="0"/>
              <a:t>Mouillot</a:t>
            </a:r>
            <a:r>
              <a:rPr lang="en-US" sz="2400" b="1" baseline="30000" dirty="0" smtClean="0"/>
              <a:t>2,3</a:t>
            </a:r>
            <a:r>
              <a:rPr lang="en-US" sz="2400" b="1" dirty="0" smtClean="0"/>
              <a:t>, </a:t>
            </a:r>
            <a:r>
              <a:rPr lang="en-US" sz="2400" b="1" dirty="0"/>
              <a:t>Michel </a:t>
            </a:r>
            <a:r>
              <a:rPr lang="en-US" sz="2400" b="1" dirty="0" smtClean="0"/>
              <a:t>Kulbicki</a:t>
            </a:r>
            <a:r>
              <a:rPr lang="en-US" sz="2400" b="1" baseline="30000" dirty="0"/>
              <a:t>1</a:t>
            </a:r>
            <a:r>
              <a:rPr lang="en-US" sz="2400" b="1" dirty="0" smtClean="0"/>
              <a:t>,Peter Cowman</a:t>
            </a:r>
            <a:r>
              <a:rPr lang="en-US" sz="2400" b="1" baseline="30000" dirty="0"/>
              <a:t>3</a:t>
            </a:r>
            <a:r>
              <a:rPr lang="en-US" sz="2400" b="1" dirty="0" smtClean="0"/>
              <a:t>, </a:t>
            </a:r>
            <a:r>
              <a:rPr lang="en-US" sz="2400" b="1" dirty="0"/>
              <a:t>David </a:t>
            </a:r>
            <a:r>
              <a:rPr lang="en-US" sz="2400" b="1" dirty="0" smtClean="0"/>
              <a:t>Bellwood</a:t>
            </a:r>
            <a:r>
              <a:rPr lang="en-US" sz="2400" b="1" baseline="30000" dirty="0"/>
              <a:t>3</a:t>
            </a:r>
            <a:r>
              <a:rPr lang="en-US" sz="2400" b="1" dirty="0" smtClean="0"/>
              <a:t>, </a:t>
            </a:r>
            <a:r>
              <a:rPr lang="en-US" sz="2400" b="1" dirty="0"/>
              <a:t>Laurent </a:t>
            </a:r>
            <a:r>
              <a:rPr lang="en-US" sz="2400" b="1" dirty="0" smtClean="0"/>
              <a:t>Vigliola</a:t>
            </a:r>
            <a:r>
              <a:rPr lang="en-US" sz="2400" b="1" baseline="30000" dirty="0" smtClean="0"/>
              <a:t>1,4</a:t>
            </a:r>
            <a:endParaRPr lang="en-GB" sz="2400" b="1" dirty="0"/>
          </a:p>
          <a:p>
            <a:pPr marL="45720" indent="0">
              <a:buNone/>
            </a:pPr>
            <a:r>
              <a:rPr lang="en-US" dirty="0"/>
              <a:t> </a:t>
            </a:r>
            <a:endParaRPr lang="en-GB" dirty="0"/>
          </a:p>
          <a:p>
            <a:pPr marL="45720" lvl="0" indent="0">
              <a:buNone/>
            </a:pPr>
            <a:r>
              <a:rPr lang="fr-FR" baseline="30000" dirty="0" smtClean="0"/>
              <a:t>1</a:t>
            </a:r>
            <a:r>
              <a:rPr lang="fr-FR" dirty="0"/>
              <a:t> </a:t>
            </a:r>
            <a:r>
              <a:rPr lang="fr-FR" dirty="0" smtClean="0"/>
              <a:t>IRD </a:t>
            </a:r>
            <a:r>
              <a:rPr lang="fr-FR" dirty="0"/>
              <a:t>(Institut de Recherche pour le Développement), UR 227 </a:t>
            </a:r>
            <a:r>
              <a:rPr lang="fr-FR" dirty="0" err="1" smtClean="0"/>
              <a:t>CoReUs</a:t>
            </a:r>
            <a:endParaRPr lang="en-GB" dirty="0"/>
          </a:p>
          <a:p>
            <a:pPr marL="45720" lvl="0" indent="0">
              <a:buNone/>
            </a:pPr>
            <a:r>
              <a:rPr lang="fr-FR" baseline="30000" dirty="0" smtClean="0"/>
              <a:t>2</a:t>
            </a:r>
            <a:r>
              <a:rPr lang="fr-FR" dirty="0" smtClean="0"/>
              <a:t> ECOSYM</a:t>
            </a:r>
            <a:r>
              <a:rPr lang="fr-FR" dirty="0"/>
              <a:t>, UMR CNRS-UM2 5119, Université Montpellier 2, Montpellier, France</a:t>
            </a:r>
            <a:endParaRPr lang="en-GB" dirty="0"/>
          </a:p>
          <a:p>
            <a:pPr marL="45720" lvl="0" indent="0">
              <a:buNone/>
            </a:pPr>
            <a:r>
              <a:rPr lang="en-US" baseline="30000" dirty="0"/>
              <a:t>3</a:t>
            </a:r>
            <a:r>
              <a:rPr lang="en-US" dirty="0" smtClean="0"/>
              <a:t> School </a:t>
            </a:r>
            <a:r>
              <a:rPr lang="en-US" dirty="0"/>
              <a:t>of Marine and Tropical Biology, and Australian Research Council Centre of Excellence for Coral Reef Studies, James Cook University, Townsville, QLD, Australia</a:t>
            </a:r>
            <a:endParaRPr lang="en-GB" dirty="0"/>
          </a:p>
          <a:p>
            <a:pPr marL="45720" lvl="0" indent="0">
              <a:buNone/>
            </a:pPr>
            <a:r>
              <a:rPr lang="en-US" baseline="30000" dirty="0"/>
              <a:t>4</a:t>
            </a:r>
            <a:r>
              <a:rPr lang="en-US" dirty="0" smtClean="0"/>
              <a:t> SPC </a:t>
            </a:r>
            <a:r>
              <a:rPr lang="en-US" dirty="0"/>
              <a:t>(Secretariat of the Pacific Community), </a:t>
            </a:r>
            <a:r>
              <a:rPr lang="en-US" dirty="0" err="1" smtClean="0"/>
              <a:t>Nouméa</a:t>
            </a:r>
            <a:r>
              <a:rPr lang="en-US" dirty="0"/>
              <a:t>, New </a:t>
            </a:r>
            <a:r>
              <a:rPr lang="en-US" dirty="0" smtClean="0"/>
              <a:t>Caledonia</a:t>
            </a:r>
          </a:p>
          <a:p>
            <a:pPr marL="45720" lvl="0" indent="0">
              <a:buNone/>
            </a:pPr>
            <a:endParaRPr lang="en-GB" dirty="0"/>
          </a:p>
        </p:txBody>
      </p:sp>
      <p:pic>
        <p:nvPicPr>
          <p:cNvPr id="7" name="Image 18" descr="LogIRD-1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6087934"/>
            <a:ext cx="1016705" cy="523956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939661"/>
            <a:ext cx="820503" cy="820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618" y="5990340"/>
            <a:ext cx="1100734" cy="71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528" y="6023107"/>
            <a:ext cx="1008112" cy="653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6017218"/>
            <a:ext cx="1175047" cy="66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C:\Users\STEPHD~1\AppData\Local\Temp\logo_coreus_sm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220298"/>
            <a:ext cx="1080120" cy="25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25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5928" y="69269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Pacific countries: </a:t>
            </a:r>
            <a:r>
              <a:rPr lang="fr-FR" sz="2000" dirty="0" err="1" smtClean="0">
                <a:solidFill>
                  <a:srgbClr val="FF8700"/>
                </a:solidFill>
              </a:rPr>
              <a:t>context</a:t>
            </a:r>
            <a:r>
              <a:rPr lang="fr-FR" sz="2000" dirty="0" smtClean="0">
                <a:solidFill>
                  <a:srgbClr val="FF8700"/>
                </a:solidFill>
              </a:rPr>
              <a:t> and issues</a:t>
            </a:r>
            <a:endParaRPr lang="fr-FR" sz="2000" dirty="0">
              <a:solidFill>
                <a:srgbClr val="FF87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488394" cy="5309480"/>
          </a:xfrm>
          <a:prstGeom prst="rect">
            <a:avLst/>
          </a:prstGeom>
          <a:blipFill dpi="0" rotWithShape="1">
            <a:blip r:embed="rId5">
              <a:alphaModFix amt="40000"/>
            </a:blip>
            <a:srcRect/>
            <a:tile tx="0" ty="0" sx="100000" sy="100000" flip="none" algn="tl"/>
          </a:blipFill>
          <a:ln>
            <a:noFill/>
          </a:ln>
          <a:effectLst>
            <a:glow rad="127000">
              <a:srgbClr val="000000">
                <a:alpha val="43922"/>
              </a:srgbClr>
            </a:glow>
          </a:effectLst>
        </p:spPr>
      </p:pic>
      <p:grpSp>
        <p:nvGrpSpPr>
          <p:cNvPr id="9" name="Group 8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0" name="TextBox 9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>
                  <a:solidFill>
                    <a:schemeClr val="bg1">
                      <a:lumMod val="65000"/>
                      <a:lumOff val="35000"/>
                    </a:schemeClr>
                  </a:solidFill>
                </a:rPr>
                <a:t>Objective</a:t>
              </a:r>
              <a:endParaRPr lang="en-GB" dirty="0">
                <a:solidFill>
                  <a:schemeClr val="bg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88789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5928" y="69269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Pacific countries: </a:t>
            </a:r>
            <a:r>
              <a:rPr lang="fr-FR" sz="2000" dirty="0" err="1" smtClean="0">
                <a:solidFill>
                  <a:srgbClr val="FF8700"/>
                </a:solidFill>
              </a:rPr>
              <a:t>context</a:t>
            </a:r>
            <a:r>
              <a:rPr lang="fr-FR" sz="2000" dirty="0" smtClean="0">
                <a:solidFill>
                  <a:srgbClr val="FF8700"/>
                </a:solidFill>
              </a:rPr>
              <a:t> and issues</a:t>
            </a:r>
            <a:endParaRPr lang="fr-FR" sz="2000" dirty="0">
              <a:solidFill>
                <a:srgbClr val="FF87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488394" cy="5309480"/>
          </a:xfrm>
          <a:prstGeom prst="rect">
            <a:avLst/>
          </a:prstGeom>
          <a:blipFill dpi="0" rotWithShape="1">
            <a:blip r:embed="rId5">
              <a:alphaModFix amt="40000"/>
            </a:blip>
            <a:srcRect/>
            <a:tile tx="0" ty="0" sx="100000" sy="100000" flip="none" algn="tl"/>
          </a:blipFill>
          <a:ln>
            <a:noFill/>
          </a:ln>
          <a:effectLst>
            <a:glow rad="127000">
              <a:srgbClr val="000000">
                <a:alpha val="43922"/>
              </a:srgbClr>
            </a:glow>
          </a:effectLst>
        </p:spPr>
      </p:pic>
      <p:sp>
        <p:nvSpPr>
          <p:cNvPr id="3" name="TextBox 2"/>
          <p:cNvSpPr txBox="1"/>
          <p:nvPr/>
        </p:nvSpPr>
        <p:spPr>
          <a:xfrm>
            <a:off x="539552" y="1484784"/>
            <a:ext cx="74125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 </a:t>
            </a:r>
            <a:r>
              <a:rPr lang="fr-FR" b="1" dirty="0" smtClean="0"/>
              <a:t>Small </a:t>
            </a:r>
            <a:r>
              <a:rPr lang="fr-FR" b="1" dirty="0" err="1" smtClean="0"/>
              <a:t>Islands</a:t>
            </a:r>
            <a:r>
              <a:rPr lang="fr-FR" b="1" dirty="0" smtClean="0"/>
              <a:t> </a:t>
            </a:r>
            <a:r>
              <a:rPr lang="fr-FR" b="1" dirty="0" err="1" smtClean="0"/>
              <a:t>Developing</a:t>
            </a:r>
            <a:r>
              <a:rPr lang="fr-FR" b="1" dirty="0" smtClean="0"/>
              <a:t> States</a:t>
            </a:r>
            <a:r>
              <a:rPr lang="fr-FR" dirty="0" smtClean="0"/>
              <a:t>:</a:t>
            </a:r>
          </a:p>
          <a:p>
            <a:pPr algn="ctr"/>
            <a:r>
              <a:rPr lang="fr-FR" dirty="0"/>
              <a:t>	</a:t>
            </a:r>
            <a:r>
              <a:rPr lang="fr-FR" dirty="0" err="1" smtClean="0"/>
              <a:t>small</a:t>
            </a:r>
            <a:r>
              <a:rPr lang="fr-FR" dirty="0" smtClean="0"/>
              <a:t> population, </a:t>
            </a:r>
            <a:r>
              <a:rPr lang="fr-FR" dirty="0" err="1" smtClean="0"/>
              <a:t>limited</a:t>
            </a:r>
            <a:r>
              <a:rPr lang="fr-FR" dirty="0" smtClean="0"/>
              <a:t> ressources, </a:t>
            </a:r>
            <a:r>
              <a:rPr lang="fr-FR" dirty="0" err="1" smtClean="0"/>
              <a:t>remoteness</a:t>
            </a:r>
            <a:r>
              <a:rPr lang="fr-FR" dirty="0" smtClean="0"/>
              <a:t>, </a:t>
            </a:r>
            <a:r>
              <a:rPr lang="fr-FR" dirty="0" err="1" smtClean="0"/>
              <a:t>vulnerability</a:t>
            </a:r>
            <a:r>
              <a:rPr lang="fr-FR" dirty="0" smtClean="0"/>
              <a:t> 	to </a:t>
            </a:r>
            <a:r>
              <a:rPr lang="fr-FR" dirty="0" err="1" smtClean="0"/>
              <a:t>natural</a:t>
            </a:r>
            <a:r>
              <a:rPr lang="fr-FR" dirty="0" smtClean="0"/>
              <a:t> </a:t>
            </a:r>
            <a:r>
              <a:rPr lang="fr-FR" dirty="0" err="1" smtClean="0"/>
              <a:t>disasters</a:t>
            </a:r>
            <a:r>
              <a:rPr lang="fr-FR" dirty="0" smtClean="0"/>
              <a:t>, </a:t>
            </a:r>
            <a:r>
              <a:rPr lang="fr-FR" dirty="0" err="1" smtClean="0"/>
              <a:t>dependance</a:t>
            </a:r>
            <a:r>
              <a:rPr lang="fr-FR" dirty="0" smtClean="0"/>
              <a:t> on international </a:t>
            </a:r>
            <a:r>
              <a:rPr lang="fr-FR" dirty="0" err="1" smtClean="0"/>
              <a:t>trade</a:t>
            </a:r>
            <a:r>
              <a:rPr lang="fr-FR" dirty="0" smtClean="0"/>
              <a:t>, etc.</a:t>
            </a:r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r>
              <a:rPr lang="fr-FR" b="1" dirty="0" smtClean="0"/>
              <a:t>High </a:t>
            </a:r>
            <a:r>
              <a:rPr lang="fr-FR" b="1" dirty="0" err="1" smtClean="0"/>
              <a:t>dependence</a:t>
            </a:r>
            <a:r>
              <a:rPr lang="fr-FR" b="1" dirty="0" smtClean="0"/>
              <a:t> on </a:t>
            </a:r>
            <a:r>
              <a:rPr lang="fr-FR" b="1" dirty="0" err="1" smtClean="0"/>
              <a:t>natural</a:t>
            </a:r>
            <a:r>
              <a:rPr lang="fr-FR" b="1" dirty="0" smtClean="0"/>
              <a:t> ressources </a:t>
            </a:r>
          </a:p>
          <a:p>
            <a:pPr algn="ctr"/>
            <a:r>
              <a:rPr lang="fr-FR" dirty="0" smtClean="0"/>
              <a:t>(</a:t>
            </a:r>
            <a:r>
              <a:rPr lang="fr-FR" dirty="0" err="1" smtClean="0"/>
              <a:t>fisheries</a:t>
            </a:r>
            <a:r>
              <a:rPr lang="fr-FR" dirty="0" smtClean="0"/>
              <a:t>, agriculture, </a:t>
            </a:r>
            <a:r>
              <a:rPr lang="fr-FR" dirty="0" err="1" smtClean="0"/>
              <a:t>tourism</a:t>
            </a:r>
            <a:r>
              <a:rPr lang="fr-FR" dirty="0" smtClean="0"/>
              <a:t>, </a:t>
            </a:r>
            <a:r>
              <a:rPr lang="fr-FR" dirty="0" err="1" smtClean="0"/>
              <a:t>forestry</a:t>
            </a:r>
            <a:r>
              <a:rPr lang="fr-FR" dirty="0" smtClean="0"/>
              <a:t>)</a:t>
            </a:r>
            <a:endParaRPr lang="en-GB" dirty="0"/>
          </a:p>
        </p:txBody>
      </p:sp>
      <p:sp>
        <p:nvSpPr>
          <p:cNvPr id="7" name="Down Arrow 6"/>
          <p:cNvSpPr/>
          <p:nvPr/>
        </p:nvSpPr>
        <p:spPr>
          <a:xfrm>
            <a:off x="3923928" y="2500446"/>
            <a:ext cx="936104" cy="352490"/>
          </a:xfrm>
          <a:prstGeom prst="downArrow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0" name="TextBox 9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>
                  <a:solidFill>
                    <a:schemeClr val="bg1">
                      <a:lumMod val="65000"/>
                      <a:lumOff val="35000"/>
                    </a:schemeClr>
                  </a:solidFill>
                </a:rPr>
                <a:t>Objective</a:t>
              </a:r>
              <a:endParaRPr lang="en-GB" dirty="0">
                <a:solidFill>
                  <a:schemeClr val="bg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89338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5928" y="69269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Pacific countries: </a:t>
            </a:r>
            <a:r>
              <a:rPr lang="fr-FR" sz="2000" dirty="0" err="1" smtClean="0">
                <a:solidFill>
                  <a:srgbClr val="FF8700"/>
                </a:solidFill>
              </a:rPr>
              <a:t>context</a:t>
            </a:r>
            <a:r>
              <a:rPr lang="fr-FR" sz="2000" dirty="0" smtClean="0">
                <a:solidFill>
                  <a:srgbClr val="FF8700"/>
                </a:solidFill>
              </a:rPr>
              <a:t> and issues</a:t>
            </a:r>
            <a:endParaRPr lang="fr-FR" sz="2000" dirty="0">
              <a:solidFill>
                <a:srgbClr val="FF87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488394" cy="5309480"/>
          </a:xfrm>
          <a:prstGeom prst="rect">
            <a:avLst/>
          </a:prstGeom>
          <a:blipFill dpi="0" rotWithShape="1">
            <a:blip r:embed="rId5">
              <a:alphaModFix amt="40000"/>
            </a:blip>
            <a:srcRect/>
            <a:tile tx="0" ty="0" sx="100000" sy="100000" flip="none" algn="tl"/>
          </a:blipFill>
          <a:ln>
            <a:noFill/>
          </a:ln>
          <a:effectLst>
            <a:glow rad="127000">
              <a:srgbClr val="000000">
                <a:alpha val="43922"/>
              </a:srgbClr>
            </a:glow>
          </a:effectLst>
        </p:spPr>
      </p:pic>
      <p:sp>
        <p:nvSpPr>
          <p:cNvPr id="3" name="TextBox 2"/>
          <p:cNvSpPr txBox="1"/>
          <p:nvPr/>
        </p:nvSpPr>
        <p:spPr>
          <a:xfrm>
            <a:off x="539552" y="1484784"/>
            <a:ext cx="74125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 </a:t>
            </a:r>
            <a:r>
              <a:rPr lang="fr-FR" b="1" dirty="0" smtClean="0"/>
              <a:t>Small </a:t>
            </a:r>
            <a:r>
              <a:rPr lang="fr-FR" b="1" dirty="0" err="1" smtClean="0"/>
              <a:t>Islands</a:t>
            </a:r>
            <a:r>
              <a:rPr lang="fr-FR" b="1" dirty="0" smtClean="0"/>
              <a:t> </a:t>
            </a:r>
            <a:r>
              <a:rPr lang="fr-FR" b="1" dirty="0" err="1" smtClean="0"/>
              <a:t>Developing</a:t>
            </a:r>
            <a:r>
              <a:rPr lang="fr-FR" b="1" dirty="0" smtClean="0"/>
              <a:t> States</a:t>
            </a:r>
            <a:r>
              <a:rPr lang="fr-FR" dirty="0" smtClean="0"/>
              <a:t>:</a:t>
            </a:r>
          </a:p>
          <a:p>
            <a:pPr algn="ctr"/>
            <a:r>
              <a:rPr lang="fr-FR" dirty="0"/>
              <a:t>	</a:t>
            </a:r>
            <a:r>
              <a:rPr lang="fr-FR" dirty="0" err="1" smtClean="0"/>
              <a:t>small</a:t>
            </a:r>
            <a:r>
              <a:rPr lang="fr-FR" dirty="0" smtClean="0"/>
              <a:t> population, </a:t>
            </a:r>
            <a:r>
              <a:rPr lang="fr-FR" dirty="0" err="1" smtClean="0"/>
              <a:t>limited</a:t>
            </a:r>
            <a:r>
              <a:rPr lang="fr-FR" dirty="0" smtClean="0"/>
              <a:t> ressources, </a:t>
            </a:r>
            <a:r>
              <a:rPr lang="fr-FR" dirty="0" err="1" smtClean="0"/>
              <a:t>remoteness</a:t>
            </a:r>
            <a:r>
              <a:rPr lang="fr-FR" dirty="0" smtClean="0"/>
              <a:t>, </a:t>
            </a:r>
            <a:r>
              <a:rPr lang="fr-FR" dirty="0" err="1" smtClean="0"/>
              <a:t>vulnerability</a:t>
            </a:r>
            <a:r>
              <a:rPr lang="fr-FR" dirty="0" smtClean="0"/>
              <a:t> 	to </a:t>
            </a:r>
            <a:r>
              <a:rPr lang="fr-FR" dirty="0" err="1" smtClean="0"/>
              <a:t>natural</a:t>
            </a:r>
            <a:r>
              <a:rPr lang="fr-FR" dirty="0" smtClean="0"/>
              <a:t> </a:t>
            </a:r>
            <a:r>
              <a:rPr lang="fr-FR" dirty="0" err="1" smtClean="0"/>
              <a:t>disasters</a:t>
            </a:r>
            <a:r>
              <a:rPr lang="fr-FR" dirty="0" smtClean="0"/>
              <a:t>, </a:t>
            </a:r>
            <a:r>
              <a:rPr lang="fr-FR" dirty="0" err="1" smtClean="0"/>
              <a:t>dependance</a:t>
            </a:r>
            <a:r>
              <a:rPr lang="fr-FR" dirty="0" smtClean="0"/>
              <a:t> on international </a:t>
            </a:r>
            <a:r>
              <a:rPr lang="fr-FR" dirty="0" err="1" smtClean="0"/>
              <a:t>trade</a:t>
            </a:r>
            <a:r>
              <a:rPr lang="fr-FR" dirty="0" smtClean="0"/>
              <a:t>, etc.</a:t>
            </a:r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r>
              <a:rPr lang="fr-FR" b="1" dirty="0" smtClean="0"/>
              <a:t>High </a:t>
            </a:r>
            <a:r>
              <a:rPr lang="fr-FR" b="1" dirty="0" err="1" smtClean="0"/>
              <a:t>dependence</a:t>
            </a:r>
            <a:r>
              <a:rPr lang="fr-FR" b="1" dirty="0" smtClean="0"/>
              <a:t> on </a:t>
            </a:r>
            <a:r>
              <a:rPr lang="fr-FR" b="1" dirty="0" err="1" smtClean="0"/>
              <a:t>natural</a:t>
            </a:r>
            <a:r>
              <a:rPr lang="fr-FR" b="1" dirty="0" smtClean="0"/>
              <a:t> ressources </a:t>
            </a:r>
          </a:p>
          <a:p>
            <a:pPr algn="ctr"/>
            <a:r>
              <a:rPr lang="fr-FR" dirty="0" smtClean="0"/>
              <a:t>(</a:t>
            </a:r>
            <a:r>
              <a:rPr lang="fr-FR" dirty="0" err="1" smtClean="0"/>
              <a:t>fisheries</a:t>
            </a:r>
            <a:r>
              <a:rPr lang="fr-FR" dirty="0" smtClean="0"/>
              <a:t>, agriculture, </a:t>
            </a:r>
            <a:r>
              <a:rPr lang="fr-FR" dirty="0" err="1" smtClean="0"/>
              <a:t>tourism</a:t>
            </a:r>
            <a:r>
              <a:rPr lang="fr-FR" dirty="0" smtClean="0"/>
              <a:t>, </a:t>
            </a:r>
            <a:r>
              <a:rPr lang="fr-FR" dirty="0" err="1" smtClean="0"/>
              <a:t>forestry</a:t>
            </a:r>
            <a:r>
              <a:rPr lang="fr-FR" dirty="0" smtClean="0"/>
              <a:t>)</a:t>
            </a:r>
            <a:endParaRPr lang="en-GB" dirty="0"/>
          </a:p>
        </p:txBody>
      </p:sp>
      <p:sp>
        <p:nvSpPr>
          <p:cNvPr id="7" name="Down Arrow 6"/>
          <p:cNvSpPr/>
          <p:nvPr/>
        </p:nvSpPr>
        <p:spPr>
          <a:xfrm>
            <a:off x="3923928" y="2500446"/>
            <a:ext cx="936104" cy="352490"/>
          </a:xfrm>
          <a:prstGeom prst="downArrow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755576" y="3657798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Fisheries</a:t>
            </a:r>
            <a:r>
              <a:rPr lang="fr-FR" b="1" dirty="0" smtClean="0"/>
              <a:t> ressources</a:t>
            </a:r>
            <a:r>
              <a:rPr lang="fr-FR" dirty="0" smtClean="0"/>
              <a:t>: 80% of </a:t>
            </a:r>
            <a:r>
              <a:rPr lang="fr-FR" dirty="0" err="1" smtClean="0"/>
              <a:t>islanders</a:t>
            </a:r>
            <a:r>
              <a:rPr lang="fr-FR" dirty="0" smtClean="0"/>
              <a:t> in </a:t>
            </a:r>
            <a:r>
              <a:rPr lang="fr-FR" dirty="0" err="1" smtClean="0"/>
              <a:t>coastal</a:t>
            </a:r>
            <a:r>
              <a:rPr lang="fr-FR" dirty="0" smtClean="0"/>
              <a:t> zone</a:t>
            </a:r>
          </a:p>
          <a:p>
            <a:r>
              <a:rPr lang="fr-FR" dirty="0" smtClean="0">
                <a:sym typeface="Wingdings" pitchFamily="2" charset="2"/>
              </a:rPr>
              <a:t> High </a:t>
            </a:r>
            <a:r>
              <a:rPr lang="fr-FR" dirty="0" err="1" smtClean="0">
                <a:sym typeface="Wingdings" pitchFamily="2" charset="2"/>
              </a:rPr>
              <a:t>demand</a:t>
            </a:r>
            <a:r>
              <a:rPr lang="fr-FR" dirty="0" smtClean="0">
                <a:sym typeface="Wingdings" pitchFamily="2" charset="2"/>
              </a:rPr>
              <a:t> for </a:t>
            </a:r>
            <a:r>
              <a:rPr lang="fr-FR" dirty="0" err="1" smtClean="0">
                <a:sym typeface="Wingdings" pitchFamily="2" charset="2"/>
              </a:rPr>
              <a:t>coral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reef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fish</a:t>
            </a:r>
            <a:r>
              <a:rPr lang="fr-FR" dirty="0" smtClean="0">
                <a:sym typeface="Wingdings" pitchFamily="2" charset="2"/>
              </a:rPr>
              <a:t> and </a:t>
            </a:r>
            <a:r>
              <a:rPr lang="fr-FR" dirty="0" err="1" smtClean="0">
                <a:sym typeface="Wingdings" pitchFamily="2" charset="2"/>
              </a:rPr>
              <a:t>invertebrates</a:t>
            </a:r>
            <a:endParaRPr lang="fr-FR" dirty="0" smtClean="0"/>
          </a:p>
          <a:p>
            <a:r>
              <a:rPr lang="fr-FR" dirty="0" smtClean="0">
                <a:sym typeface="Wingdings" pitchFamily="2" charset="2"/>
              </a:rPr>
              <a:t> Crucial for </a:t>
            </a:r>
            <a:r>
              <a:rPr lang="fr-FR" dirty="0" err="1" smtClean="0">
                <a:sym typeface="Wingdings" pitchFamily="2" charset="2"/>
              </a:rPr>
              <a:t>sustainable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economic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growth</a:t>
            </a:r>
            <a:endParaRPr lang="en-GB" dirty="0"/>
          </a:p>
        </p:txBody>
      </p:sp>
      <p:pic>
        <p:nvPicPr>
          <p:cNvPr id="10" name="Picture 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35696" y="4695731"/>
            <a:ext cx="2382085" cy="1656184"/>
          </a:xfrm>
          <a:prstGeom prst="rect">
            <a:avLst/>
          </a:prstGeom>
        </p:spPr>
      </p:pic>
      <p:pic>
        <p:nvPicPr>
          <p:cNvPr id="11" name="Picture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35996" y="4828590"/>
            <a:ext cx="2200819" cy="15709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4" name="TextBox 13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>
                  <a:solidFill>
                    <a:schemeClr val="bg1">
                      <a:lumMod val="65000"/>
                      <a:lumOff val="35000"/>
                    </a:schemeClr>
                  </a:solidFill>
                </a:rPr>
                <a:t>Objective</a:t>
              </a:r>
              <a:endParaRPr lang="en-GB" dirty="0">
                <a:solidFill>
                  <a:schemeClr val="bg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96403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Coral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reef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ecosystems</a:t>
            </a:r>
            <a:r>
              <a:rPr lang="fr-FR" sz="2000" dirty="0" smtClean="0">
                <a:solidFill>
                  <a:srgbClr val="FF8700"/>
                </a:solidFill>
              </a:rPr>
              <a:t> and </a:t>
            </a:r>
            <a:r>
              <a:rPr lang="fr-FR" sz="2000" dirty="0" err="1" smtClean="0">
                <a:solidFill>
                  <a:srgbClr val="FF8700"/>
                </a:solidFill>
              </a:rPr>
              <a:t>their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biodiversity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under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numerous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threats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195736" y="1184336"/>
            <a:ext cx="4500500" cy="3431850"/>
            <a:chOff x="2195736" y="1184336"/>
            <a:chExt cx="4500500" cy="3431850"/>
          </a:xfrm>
        </p:grpSpPr>
        <p:grpSp>
          <p:nvGrpSpPr>
            <p:cNvPr id="10" name="Group 9"/>
            <p:cNvGrpSpPr/>
            <p:nvPr/>
          </p:nvGrpSpPr>
          <p:grpSpPr>
            <a:xfrm>
              <a:off x="2195736" y="1184336"/>
              <a:ext cx="4500500" cy="3431850"/>
              <a:chOff x="107504" y="852488"/>
              <a:chExt cx="3744416" cy="3440608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504" y="852488"/>
                <a:ext cx="3744416" cy="26619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556" y="3514419"/>
                <a:ext cx="3738363" cy="7786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5" name="Rectangle 4"/>
            <p:cNvSpPr/>
            <p:nvPr/>
          </p:nvSpPr>
          <p:spPr>
            <a:xfrm>
              <a:off x="3059832" y="2996952"/>
              <a:ext cx="720080" cy="4320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4" name="TextBox 13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>
                  <a:solidFill>
                    <a:schemeClr val="bg1">
                      <a:lumMod val="65000"/>
                      <a:lumOff val="35000"/>
                    </a:schemeClr>
                  </a:solidFill>
                </a:rPr>
                <a:t>Objective</a:t>
              </a:r>
              <a:endParaRPr lang="en-GB" dirty="0">
                <a:solidFill>
                  <a:schemeClr val="bg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87669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Coral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reef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ecosystems</a:t>
            </a:r>
            <a:r>
              <a:rPr lang="fr-FR" sz="2000" dirty="0" smtClean="0">
                <a:solidFill>
                  <a:srgbClr val="FF8700"/>
                </a:solidFill>
              </a:rPr>
              <a:t> and </a:t>
            </a:r>
            <a:r>
              <a:rPr lang="fr-FR" sz="2000" dirty="0" err="1" smtClean="0">
                <a:solidFill>
                  <a:srgbClr val="FF8700"/>
                </a:solidFill>
              </a:rPr>
              <a:t>their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biodiversity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under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numerous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threats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195736" y="1184336"/>
            <a:ext cx="4500500" cy="3431850"/>
            <a:chOff x="2195736" y="1184336"/>
            <a:chExt cx="4500500" cy="3431850"/>
          </a:xfrm>
        </p:grpSpPr>
        <p:grpSp>
          <p:nvGrpSpPr>
            <p:cNvPr id="10" name="Group 9"/>
            <p:cNvGrpSpPr/>
            <p:nvPr/>
          </p:nvGrpSpPr>
          <p:grpSpPr>
            <a:xfrm>
              <a:off x="2195736" y="1184336"/>
              <a:ext cx="4500500" cy="3431850"/>
              <a:chOff x="107504" y="852488"/>
              <a:chExt cx="3744416" cy="3440608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504" y="852488"/>
                <a:ext cx="3744416" cy="26619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556" y="3514419"/>
                <a:ext cx="3738363" cy="7786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5" name="Rectangle 4"/>
            <p:cNvSpPr/>
            <p:nvPr/>
          </p:nvSpPr>
          <p:spPr>
            <a:xfrm>
              <a:off x="3059832" y="2996952"/>
              <a:ext cx="720080" cy="4320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 2"/>
          <p:cNvSpPr/>
          <p:nvPr/>
        </p:nvSpPr>
        <p:spPr>
          <a:xfrm>
            <a:off x="1" y="479715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/>
              <a:buChar char="è"/>
            </a:pPr>
            <a:r>
              <a:rPr lang="fr-FR" sz="2800" dirty="0" err="1" smtClean="0">
                <a:sym typeface="Wingdings" pitchFamily="2" charset="2"/>
              </a:rPr>
              <a:t>Need</a:t>
            </a:r>
            <a:r>
              <a:rPr lang="fr-FR" sz="2800" dirty="0" smtClean="0">
                <a:sym typeface="Wingdings" pitchFamily="2" charset="2"/>
              </a:rPr>
              <a:t> </a:t>
            </a:r>
            <a:r>
              <a:rPr lang="fr-FR" sz="2800" dirty="0">
                <a:sym typeface="Wingdings" pitchFamily="2" charset="2"/>
              </a:rPr>
              <a:t>for </a:t>
            </a:r>
            <a:r>
              <a:rPr lang="fr-FR" sz="2800" dirty="0" err="1">
                <a:sym typeface="Wingdings" pitchFamily="2" charset="2"/>
              </a:rPr>
              <a:t>appropriate</a:t>
            </a:r>
            <a:r>
              <a:rPr lang="fr-FR" sz="2800" dirty="0">
                <a:sym typeface="Wingdings" pitchFamily="2" charset="2"/>
              </a:rPr>
              <a:t> conservation </a:t>
            </a:r>
            <a:r>
              <a:rPr lang="fr-FR" sz="2800" dirty="0" smtClean="0">
                <a:sym typeface="Wingdings" pitchFamily="2" charset="2"/>
              </a:rPr>
              <a:t>actions</a:t>
            </a:r>
          </a:p>
          <a:p>
            <a:pPr algn="ctr"/>
            <a:endParaRPr lang="fr-FR" sz="2800" dirty="0">
              <a:sym typeface="Wingdings" pitchFamily="2" charset="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4" name="TextBox 13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>
                  <a:solidFill>
                    <a:schemeClr val="bg1">
                      <a:lumMod val="65000"/>
                      <a:lumOff val="35000"/>
                    </a:schemeClr>
                  </a:solidFill>
                </a:rPr>
                <a:t>Objective</a:t>
              </a:r>
              <a:endParaRPr lang="en-GB" dirty="0">
                <a:solidFill>
                  <a:schemeClr val="bg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77699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Coral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reef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ecosystems</a:t>
            </a:r>
            <a:r>
              <a:rPr lang="fr-FR" sz="2000" dirty="0" smtClean="0">
                <a:solidFill>
                  <a:srgbClr val="FF8700"/>
                </a:solidFill>
              </a:rPr>
              <a:t> and </a:t>
            </a:r>
            <a:r>
              <a:rPr lang="fr-FR" sz="2000" dirty="0" err="1" smtClean="0">
                <a:solidFill>
                  <a:srgbClr val="FF8700"/>
                </a:solidFill>
              </a:rPr>
              <a:t>their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biodiversity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under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numerous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threats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195736" y="1184336"/>
            <a:ext cx="4500500" cy="3431850"/>
            <a:chOff x="2195736" y="1184336"/>
            <a:chExt cx="4500500" cy="3431850"/>
          </a:xfrm>
        </p:grpSpPr>
        <p:grpSp>
          <p:nvGrpSpPr>
            <p:cNvPr id="10" name="Group 9"/>
            <p:cNvGrpSpPr/>
            <p:nvPr/>
          </p:nvGrpSpPr>
          <p:grpSpPr>
            <a:xfrm>
              <a:off x="2195736" y="1184336"/>
              <a:ext cx="4500500" cy="3431850"/>
              <a:chOff x="107504" y="852488"/>
              <a:chExt cx="3744416" cy="3440608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504" y="852488"/>
                <a:ext cx="3744416" cy="26619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556" y="3514419"/>
                <a:ext cx="3738363" cy="7786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5" name="Rectangle 4"/>
            <p:cNvSpPr/>
            <p:nvPr/>
          </p:nvSpPr>
          <p:spPr>
            <a:xfrm>
              <a:off x="3059832" y="2996952"/>
              <a:ext cx="720080" cy="4320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 2"/>
          <p:cNvSpPr/>
          <p:nvPr/>
        </p:nvSpPr>
        <p:spPr>
          <a:xfrm>
            <a:off x="1" y="479715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/>
              <a:buChar char="è"/>
            </a:pPr>
            <a:r>
              <a:rPr lang="fr-FR" sz="2800" dirty="0" err="1" smtClean="0">
                <a:sym typeface="Wingdings" pitchFamily="2" charset="2"/>
              </a:rPr>
              <a:t>Need</a:t>
            </a:r>
            <a:r>
              <a:rPr lang="fr-FR" sz="2800" dirty="0" smtClean="0">
                <a:sym typeface="Wingdings" pitchFamily="2" charset="2"/>
              </a:rPr>
              <a:t> </a:t>
            </a:r>
            <a:r>
              <a:rPr lang="fr-FR" sz="2800" dirty="0">
                <a:sym typeface="Wingdings" pitchFamily="2" charset="2"/>
              </a:rPr>
              <a:t>for </a:t>
            </a:r>
            <a:r>
              <a:rPr lang="fr-FR" sz="2800" dirty="0" err="1">
                <a:sym typeface="Wingdings" pitchFamily="2" charset="2"/>
              </a:rPr>
              <a:t>appropriate</a:t>
            </a:r>
            <a:r>
              <a:rPr lang="fr-FR" sz="2800" dirty="0">
                <a:sym typeface="Wingdings" pitchFamily="2" charset="2"/>
              </a:rPr>
              <a:t> conservation </a:t>
            </a:r>
            <a:r>
              <a:rPr lang="fr-FR" sz="2800" dirty="0" smtClean="0">
                <a:sym typeface="Wingdings" pitchFamily="2" charset="2"/>
              </a:rPr>
              <a:t>actions</a:t>
            </a:r>
          </a:p>
          <a:p>
            <a:pPr algn="ctr"/>
            <a:endParaRPr lang="fr-FR" sz="2800" dirty="0">
              <a:sym typeface="Wingdings" pitchFamily="2" charset="2"/>
            </a:endParaRPr>
          </a:p>
          <a:p>
            <a:pPr lvl="1" algn="ctr"/>
            <a:r>
              <a:rPr lang="fr-FR" sz="2800" dirty="0" err="1" smtClean="0">
                <a:sym typeface="Wingdings" pitchFamily="2" charset="2"/>
              </a:rPr>
              <a:t>Need</a:t>
            </a:r>
            <a:r>
              <a:rPr lang="fr-FR" sz="2800" dirty="0" smtClean="0">
                <a:sym typeface="Wingdings" pitchFamily="2" charset="2"/>
              </a:rPr>
              <a:t> to </a:t>
            </a:r>
            <a:r>
              <a:rPr lang="fr-FR" sz="2800" dirty="0" err="1" smtClean="0">
                <a:sym typeface="Wingdings" pitchFamily="2" charset="2"/>
              </a:rPr>
              <a:t>assess</a:t>
            </a:r>
            <a:r>
              <a:rPr lang="fr-FR" sz="2800" dirty="0" smtClean="0">
                <a:sym typeface="Wingdings" pitchFamily="2" charset="2"/>
              </a:rPr>
              <a:t> the relative influence of </a:t>
            </a:r>
            <a:r>
              <a:rPr lang="fr-FR" sz="2800" dirty="0" err="1" smtClean="0">
                <a:sym typeface="Wingdings" pitchFamily="2" charset="2"/>
              </a:rPr>
              <a:t>natural</a:t>
            </a:r>
            <a:r>
              <a:rPr lang="fr-FR" sz="2800" dirty="0" smtClean="0">
                <a:sym typeface="Wingdings" pitchFamily="2" charset="2"/>
              </a:rPr>
              <a:t> </a:t>
            </a:r>
            <a:r>
              <a:rPr lang="fr-FR" sz="2800" dirty="0">
                <a:sym typeface="Wingdings" pitchFamily="2" charset="2"/>
              </a:rPr>
              <a:t>and </a:t>
            </a:r>
            <a:r>
              <a:rPr lang="fr-FR" sz="2800" dirty="0" err="1">
                <a:sym typeface="Wingdings" pitchFamily="2" charset="2"/>
              </a:rPr>
              <a:t>anthropogenic</a:t>
            </a:r>
            <a:r>
              <a:rPr lang="fr-FR" sz="2800" dirty="0">
                <a:sym typeface="Wingdings" pitchFamily="2" charset="2"/>
              </a:rPr>
              <a:t> drivers </a:t>
            </a:r>
            <a:r>
              <a:rPr lang="fr-FR" sz="2800" dirty="0" smtClean="0">
                <a:sym typeface="Wingdings" pitchFamily="2" charset="2"/>
              </a:rPr>
              <a:t>on </a:t>
            </a:r>
            <a:r>
              <a:rPr lang="fr-FR" sz="2800" dirty="0" err="1">
                <a:sym typeface="Wingdings" pitchFamily="2" charset="2"/>
              </a:rPr>
              <a:t>ecosystem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 smtClean="0">
                <a:sym typeface="Wingdings" pitchFamily="2" charset="2"/>
              </a:rPr>
              <a:t>functioning</a:t>
            </a:r>
            <a:endParaRPr lang="fr-FR" sz="2800" dirty="0">
              <a:sym typeface="Wingdings" pitchFamily="2" charset="2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067944" y="5373216"/>
            <a:ext cx="1008112" cy="331875"/>
          </a:xfrm>
          <a:prstGeom prst="downArrow">
            <a:avLst/>
          </a:prstGeom>
          <a:solidFill>
            <a:srgbClr val="FF7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4" name="TextBox 13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>
                  <a:solidFill>
                    <a:schemeClr val="bg1">
                      <a:lumMod val="65000"/>
                      <a:lumOff val="35000"/>
                    </a:schemeClr>
                  </a:solidFill>
                </a:rPr>
                <a:t>Objective</a:t>
              </a:r>
              <a:endParaRPr lang="en-GB" dirty="0">
                <a:solidFill>
                  <a:schemeClr val="bg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33733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8730" y="2613145"/>
            <a:ext cx="4747174" cy="2164972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7" name="TextBox 6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15" name="CustomShape 4"/>
          <p:cNvSpPr/>
          <p:nvPr/>
        </p:nvSpPr>
        <p:spPr>
          <a:xfrm>
            <a:off x="1907704" y="2894151"/>
            <a:ext cx="2410920" cy="390833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Species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Richness</a:t>
            </a:r>
            <a:endParaRPr lang="fr-FR" b="1" dirty="0">
              <a:latin typeface="+mj-lt"/>
            </a:endParaRPr>
          </a:p>
        </p:txBody>
      </p:sp>
      <p:sp>
        <p:nvSpPr>
          <p:cNvPr id="18" name="CustomShape 4"/>
          <p:cNvSpPr/>
          <p:nvPr/>
        </p:nvSpPr>
        <p:spPr>
          <a:xfrm>
            <a:off x="1343351" y="3429000"/>
            <a:ext cx="3660697" cy="648072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Diversity</a:t>
            </a:r>
            <a:r>
              <a:rPr lang="fr-FR" b="1" dirty="0" smtClean="0">
                <a:latin typeface="+mj-lt"/>
              </a:rPr>
              <a:t> of traits/</a:t>
            </a:r>
            <a:r>
              <a:rPr lang="fr-FR" b="1" dirty="0" err="1" smtClean="0">
                <a:latin typeface="+mj-lt"/>
              </a:rPr>
              <a:t>lineages</a:t>
            </a:r>
            <a:endParaRPr lang="fr-FR" b="1" dirty="0" smtClean="0">
              <a:latin typeface="+mj-lt"/>
            </a:endParaRPr>
          </a:p>
          <a:p>
            <a:pPr algn="ctr"/>
            <a:r>
              <a:rPr lang="fr-FR" sz="1400" b="1" dirty="0" smtClean="0">
                <a:latin typeface="+mj-lt"/>
              </a:rPr>
              <a:t>(</a:t>
            </a:r>
            <a:r>
              <a:rPr lang="fr-FR" sz="1400" b="1" dirty="0" err="1" smtClean="0">
                <a:latin typeface="+mj-lt"/>
              </a:rPr>
              <a:t>Functional</a:t>
            </a:r>
            <a:r>
              <a:rPr lang="fr-FR" sz="1400" b="1" dirty="0" smtClean="0">
                <a:latin typeface="+mj-lt"/>
              </a:rPr>
              <a:t> and </a:t>
            </a:r>
            <a:r>
              <a:rPr lang="fr-FR" sz="1400" b="1" dirty="0" err="1">
                <a:latin typeface="+mj-lt"/>
              </a:rPr>
              <a:t>P</a:t>
            </a:r>
            <a:r>
              <a:rPr lang="fr-FR" sz="1400" b="1" dirty="0" err="1" smtClean="0">
                <a:latin typeface="+mj-lt"/>
              </a:rPr>
              <a:t>hylogenetic</a:t>
            </a:r>
            <a:r>
              <a:rPr lang="fr-FR" sz="1400" b="1" dirty="0" smtClean="0">
                <a:latin typeface="+mj-lt"/>
              </a:rPr>
              <a:t> </a:t>
            </a:r>
            <a:r>
              <a:rPr lang="fr-FR" sz="1400" b="1" dirty="0" err="1" smtClean="0">
                <a:latin typeface="+mj-lt"/>
              </a:rPr>
              <a:t>diversity</a:t>
            </a:r>
            <a:r>
              <a:rPr lang="fr-FR" sz="1400" b="1" dirty="0" smtClean="0">
                <a:latin typeface="+mj-lt"/>
              </a:rPr>
              <a:t>)</a:t>
            </a:r>
            <a:endParaRPr lang="fr-FR" sz="14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4908" y="2772217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Community structure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8245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8730" y="2613145"/>
            <a:ext cx="4747174" cy="2164972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7" name="TextBox 6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14" name="CustomShape 4"/>
          <p:cNvSpPr/>
          <p:nvPr/>
        </p:nvSpPr>
        <p:spPr>
          <a:xfrm>
            <a:off x="7236296" y="3284984"/>
            <a:ext cx="1762848" cy="753120"/>
          </a:xfrm>
          <a:prstGeom prst="rect">
            <a:avLst/>
          </a:prstGeom>
          <a:noFill/>
          <a:ln w="38100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Ecosystem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functioning</a:t>
            </a:r>
            <a:endParaRPr lang="fr-FR" b="1" dirty="0">
              <a:latin typeface="+mj-lt"/>
            </a:endParaRPr>
          </a:p>
        </p:txBody>
      </p:sp>
      <p:sp>
        <p:nvSpPr>
          <p:cNvPr id="15" name="CustomShape 4"/>
          <p:cNvSpPr/>
          <p:nvPr/>
        </p:nvSpPr>
        <p:spPr>
          <a:xfrm>
            <a:off x="1907704" y="2894151"/>
            <a:ext cx="2410920" cy="390833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Species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Richness</a:t>
            </a:r>
            <a:endParaRPr lang="fr-FR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4908" y="2772217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Community structure</a:t>
            </a:r>
            <a:endParaRPr lang="en-US" sz="1600" dirty="0"/>
          </a:p>
        </p:txBody>
      </p:sp>
      <p:sp>
        <p:nvSpPr>
          <p:cNvPr id="17" name="CustomShape 4"/>
          <p:cNvSpPr/>
          <p:nvPr/>
        </p:nvSpPr>
        <p:spPr>
          <a:xfrm>
            <a:off x="1343351" y="3429000"/>
            <a:ext cx="3660697" cy="648072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Diversity</a:t>
            </a:r>
            <a:r>
              <a:rPr lang="fr-FR" b="1" dirty="0" smtClean="0">
                <a:latin typeface="+mj-lt"/>
              </a:rPr>
              <a:t> of traits/</a:t>
            </a:r>
            <a:r>
              <a:rPr lang="fr-FR" b="1" dirty="0" err="1" smtClean="0">
                <a:latin typeface="+mj-lt"/>
              </a:rPr>
              <a:t>lineages</a:t>
            </a:r>
            <a:endParaRPr lang="fr-FR" b="1" dirty="0" smtClean="0">
              <a:latin typeface="+mj-lt"/>
            </a:endParaRPr>
          </a:p>
          <a:p>
            <a:pPr algn="ctr"/>
            <a:r>
              <a:rPr lang="fr-FR" sz="1400" b="1" dirty="0" smtClean="0">
                <a:latin typeface="+mj-lt"/>
              </a:rPr>
              <a:t>(</a:t>
            </a:r>
            <a:r>
              <a:rPr lang="fr-FR" sz="1400" b="1" dirty="0" err="1" smtClean="0">
                <a:latin typeface="+mj-lt"/>
              </a:rPr>
              <a:t>Functional</a:t>
            </a:r>
            <a:r>
              <a:rPr lang="fr-FR" sz="1400" b="1" dirty="0" smtClean="0">
                <a:latin typeface="+mj-lt"/>
              </a:rPr>
              <a:t> and </a:t>
            </a:r>
            <a:r>
              <a:rPr lang="fr-FR" sz="1400" b="1" dirty="0" err="1">
                <a:latin typeface="+mj-lt"/>
              </a:rPr>
              <a:t>P</a:t>
            </a:r>
            <a:r>
              <a:rPr lang="fr-FR" sz="1400" b="1" dirty="0" err="1" smtClean="0">
                <a:latin typeface="+mj-lt"/>
              </a:rPr>
              <a:t>hylogenetic</a:t>
            </a:r>
            <a:r>
              <a:rPr lang="fr-FR" sz="1400" b="1" dirty="0" smtClean="0">
                <a:latin typeface="+mj-lt"/>
              </a:rPr>
              <a:t> </a:t>
            </a:r>
            <a:r>
              <a:rPr lang="fr-FR" sz="1400" b="1" dirty="0" err="1" smtClean="0">
                <a:latin typeface="+mj-lt"/>
              </a:rPr>
              <a:t>diversity</a:t>
            </a:r>
            <a:r>
              <a:rPr lang="fr-FR" sz="1400" b="1" dirty="0" smtClean="0">
                <a:latin typeface="+mj-lt"/>
              </a:rPr>
              <a:t>)</a:t>
            </a:r>
            <a:endParaRPr lang="fr-FR" sz="1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8033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8730" y="2613145"/>
            <a:ext cx="4747174" cy="2164972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7" name="TextBox 6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14" name="CustomShape 4"/>
          <p:cNvSpPr/>
          <p:nvPr/>
        </p:nvSpPr>
        <p:spPr>
          <a:xfrm>
            <a:off x="7236296" y="3284984"/>
            <a:ext cx="1762848" cy="753120"/>
          </a:xfrm>
          <a:prstGeom prst="rect">
            <a:avLst/>
          </a:prstGeom>
          <a:noFill/>
          <a:ln w="38100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Ecosystem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functioning</a:t>
            </a:r>
            <a:endParaRPr lang="fr-FR" b="1" dirty="0">
              <a:latin typeface="+mj-lt"/>
            </a:endParaRPr>
          </a:p>
        </p:txBody>
      </p:sp>
      <p:sp>
        <p:nvSpPr>
          <p:cNvPr id="15" name="CustomShape 4"/>
          <p:cNvSpPr/>
          <p:nvPr/>
        </p:nvSpPr>
        <p:spPr>
          <a:xfrm>
            <a:off x="1907704" y="2894151"/>
            <a:ext cx="2410920" cy="390833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Species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Richness</a:t>
            </a:r>
            <a:endParaRPr lang="fr-FR" b="1" dirty="0">
              <a:latin typeface="+mj-lt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427984" y="3089567"/>
            <a:ext cx="2736304" cy="534849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-14908" y="2772217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Community structure</a:t>
            </a:r>
            <a:endParaRPr lang="en-US" sz="1600" dirty="0"/>
          </a:p>
        </p:txBody>
      </p:sp>
      <p:sp>
        <p:nvSpPr>
          <p:cNvPr id="17" name="CustomShape 4"/>
          <p:cNvSpPr/>
          <p:nvPr/>
        </p:nvSpPr>
        <p:spPr>
          <a:xfrm>
            <a:off x="1343351" y="3429000"/>
            <a:ext cx="3660697" cy="648072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Diversity</a:t>
            </a:r>
            <a:r>
              <a:rPr lang="fr-FR" b="1" dirty="0" smtClean="0">
                <a:latin typeface="+mj-lt"/>
              </a:rPr>
              <a:t> of traits/</a:t>
            </a:r>
            <a:r>
              <a:rPr lang="fr-FR" b="1" dirty="0" err="1" smtClean="0">
                <a:latin typeface="+mj-lt"/>
              </a:rPr>
              <a:t>lineages</a:t>
            </a:r>
            <a:endParaRPr lang="fr-FR" b="1" dirty="0" smtClean="0">
              <a:latin typeface="+mj-lt"/>
            </a:endParaRPr>
          </a:p>
          <a:p>
            <a:pPr algn="ctr"/>
            <a:r>
              <a:rPr lang="fr-FR" sz="1400" b="1" dirty="0" smtClean="0">
                <a:latin typeface="+mj-lt"/>
              </a:rPr>
              <a:t>(</a:t>
            </a:r>
            <a:r>
              <a:rPr lang="fr-FR" sz="1400" b="1" dirty="0" err="1" smtClean="0">
                <a:latin typeface="+mj-lt"/>
              </a:rPr>
              <a:t>Functional</a:t>
            </a:r>
            <a:r>
              <a:rPr lang="fr-FR" sz="1400" b="1" dirty="0" smtClean="0">
                <a:latin typeface="+mj-lt"/>
              </a:rPr>
              <a:t> and </a:t>
            </a:r>
            <a:r>
              <a:rPr lang="fr-FR" sz="1400" b="1" dirty="0" err="1">
                <a:latin typeface="+mj-lt"/>
              </a:rPr>
              <a:t>P</a:t>
            </a:r>
            <a:r>
              <a:rPr lang="fr-FR" sz="1400" b="1" dirty="0" err="1" smtClean="0">
                <a:latin typeface="+mj-lt"/>
              </a:rPr>
              <a:t>hylogenetic</a:t>
            </a:r>
            <a:r>
              <a:rPr lang="fr-FR" sz="1400" b="1" dirty="0" smtClean="0">
                <a:latin typeface="+mj-lt"/>
              </a:rPr>
              <a:t> </a:t>
            </a:r>
            <a:r>
              <a:rPr lang="fr-FR" sz="1400" b="1" dirty="0" err="1" smtClean="0">
                <a:latin typeface="+mj-lt"/>
              </a:rPr>
              <a:t>diversity</a:t>
            </a:r>
            <a:r>
              <a:rPr lang="fr-FR" sz="1400" b="1" dirty="0" smtClean="0">
                <a:latin typeface="+mj-lt"/>
              </a:rPr>
              <a:t>)</a:t>
            </a:r>
            <a:endParaRPr lang="fr-FR" sz="1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084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8730" y="2613145"/>
            <a:ext cx="4747174" cy="2164972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7" name="TextBox 6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14" name="CustomShape 4"/>
          <p:cNvSpPr/>
          <p:nvPr/>
        </p:nvSpPr>
        <p:spPr>
          <a:xfrm>
            <a:off x="7236296" y="3284984"/>
            <a:ext cx="1762848" cy="753120"/>
          </a:xfrm>
          <a:prstGeom prst="rect">
            <a:avLst/>
          </a:prstGeom>
          <a:noFill/>
          <a:ln w="38100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Ecosystem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functioning</a:t>
            </a:r>
            <a:endParaRPr lang="fr-FR" b="1" dirty="0">
              <a:latin typeface="+mj-lt"/>
            </a:endParaRPr>
          </a:p>
        </p:txBody>
      </p:sp>
      <p:sp>
        <p:nvSpPr>
          <p:cNvPr id="15" name="CustomShape 4"/>
          <p:cNvSpPr/>
          <p:nvPr/>
        </p:nvSpPr>
        <p:spPr>
          <a:xfrm>
            <a:off x="1907704" y="2894151"/>
            <a:ext cx="2410920" cy="390833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Species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Richness</a:t>
            </a:r>
            <a:endParaRPr lang="fr-FR" b="1" dirty="0">
              <a:latin typeface="+mj-l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5076056" y="3789040"/>
            <a:ext cx="2088232" cy="14401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427984" y="3089567"/>
            <a:ext cx="2736304" cy="534849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-14908" y="2772217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Community structure</a:t>
            </a:r>
            <a:endParaRPr lang="en-US" sz="1600" dirty="0"/>
          </a:p>
        </p:txBody>
      </p:sp>
      <p:sp>
        <p:nvSpPr>
          <p:cNvPr id="17" name="CustomShape 4"/>
          <p:cNvSpPr/>
          <p:nvPr/>
        </p:nvSpPr>
        <p:spPr>
          <a:xfrm>
            <a:off x="1343351" y="3429000"/>
            <a:ext cx="3660697" cy="648072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Diversity</a:t>
            </a:r>
            <a:r>
              <a:rPr lang="fr-FR" b="1" dirty="0" smtClean="0">
                <a:latin typeface="+mj-lt"/>
              </a:rPr>
              <a:t> of traits/</a:t>
            </a:r>
            <a:r>
              <a:rPr lang="fr-FR" b="1" dirty="0" err="1" smtClean="0">
                <a:latin typeface="+mj-lt"/>
              </a:rPr>
              <a:t>lineages</a:t>
            </a:r>
            <a:endParaRPr lang="fr-FR" b="1" dirty="0" smtClean="0">
              <a:latin typeface="+mj-lt"/>
            </a:endParaRPr>
          </a:p>
          <a:p>
            <a:pPr algn="ctr"/>
            <a:r>
              <a:rPr lang="fr-FR" sz="1400" b="1" dirty="0" smtClean="0">
                <a:latin typeface="+mj-lt"/>
              </a:rPr>
              <a:t>(</a:t>
            </a:r>
            <a:r>
              <a:rPr lang="fr-FR" sz="1400" b="1" dirty="0" err="1" smtClean="0">
                <a:latin typeface="+mj-lt"/>
              </a:rPr>
              <a:t>Functional</a:t>
            </a:r>
            <a:r>
              <a:rPr lang="fr-FR" sz="1400" b="1" dirty="0" smtClean="0">
                <a:latin typeface="+mj-lt"/>
              </a:rPr>
              <a:t> and </a:t>
            </a:r>
            <a:r>
              <a:rPr lang="fr-FR" sz="1400" b="1" dirty="0" err="1">
                <a:latin typeface="+mj-lt"/>
              </a:rPr>
              <a:t>P</a:t>
            </a:r>
            <a:r>
              <a:rPr lang="fr-FR" sz="1400" b="1" dirty="0" err="1" smtClean="0">
                <a:latin typeface="+mj-lt"/>
              </a:rPr>
              <a:t>hylogenetic</a:t>
            </a:r>
            <a:r>
              <a:rPr lang="fr-FR" sz="1400" b="1" dirty="0" smtClean="0">
                <a:latin typeface="+mj-lt"/>
              </a:rPr>
              <a:t> </a:t>
            </a:r>
            <a:r>
              <a:rPr lang="fr-FR" sz="1400" b="1" dirty="0" err="1" smtClean="0">
                <a:latin typeface="+mj-lt"/>
              </a:rPr>
              <a:t>diversity</a:t>
            </a:r>
            <a:r>
              <a:rPr lang="fr-FR" sz="1400" b="1" dirty="0" smtClean="0">
                <a:latin typeface="+mj-lt"/>
              </a:rPr>
              <a:t>)</a:t>
            </a:r>
            <a:endParaRPr lang="fr-FR" sz="1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613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8730" y="2613145"/>
            <a:ext cx="4747174" cy="2164972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7" name="TextBox 6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14" name="CustomShape 4"/>
          <p:cNvSpPr/>
          <p:nvPr/>
        </p:nvSpPr>
        <p:spPr>
          <a:xfrm>
            <a:off x="7236296" y="3284984"/>
            <a:ext cx="1762848" cy="753120"/>
          </a:xfrm>
          <a:prstGeom prst="rect">
            <a:avLst/>
          </a:prstGeom>
          <a:noFill/>
          <a:ln w="38100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Ecosystem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functioning</a:t>
            </a:r>
            <a:endParaRPr lang="fr-FR" b="1" dirty="0">
              <a:latin typeface="+mj-lt"/>
            </a:endParaRPr>
          </a:p>
        </p:txBody>
      </p:sp>
      <p:sp>
        <p:nvSpPr>
          <p:cNvPr id="15" name="CustomShape 4"/>
          <p:cNvSpPr/>
          <p:nvPr/>
        </p:nvSpPr>
        <p:spPr>
          <a:xfrm>
            <a:off x="1907704" y="2894151"/>
            <a:ext cx="2410920" cy="390833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Species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Richness</a:t>
            </a:r>
            <a:endParaRPr lang="fr-FR" b="1" dirty="0">
              <a:latin typeface="+mj-l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5076056" y="3789040"/>
            <a:ext cx="2088232" cy="14401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427984" y="3089567"/>
            <a:ext cx="2736304" cy="534849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stomShape 3"/>
          <p:cNvSpPr/>
          <p:nvPr/>
        </p:nvSpPr>
        <p:spPr>
          <a:xfrm>
            <a:off x="1979712" y="1268760"/>
            <a:ext cx="5400360" cy="364680"/>
          </a:xfrm>
          <a:prstGeom prst="rect">
            <a:avLst/>
          </a:prstGeom>
          <a:noFill/>
          <a:ln w="38100">
            <a:solidFill>
              <a:srgbClr val="FF8700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smtClean="0">
                <a:latin typeface="+mj-lt"/>
              </a:rPr>
              <a:t>Natural environnemental </a:t>
            </a:r>
            <a:r>
              <a:rPr lang="fr-FR" b="1" dirty="0" err="1" smtClean="0">
                <a:latin typeface="+mj-lt"/>
              </a:rPr>
              <a:t>factors</a:t>
            </a:r>
            <a:endParaRPr lang="fr-FR" b="1" dirty="0">
              <a:latin typeface="+mj-lt"/>
            </a:endParaRPr>
          </a:p>
        </p:txBody>
      </p:sp>
      <p:sp>
        <p:nvSpPr>
          <p:cNvPr id="28" name="CustomShape 8"/>
          <p:cNvSpPr/>
          <p:nvPr/>
        </p:nvSpPr>
        <p:spPr>
          <a:xfrm>
            <a:off x="2051720" y="6160664"/>
            <a:ext cx="5400360" cy="364680"/>
          </a:xfrm>
          <a:prstGeom prst="rect">
            <a:avLst/>
          </a:prstGeom>
          <a:noFill/>
          <a:ln w="38100">
            <a:solidFill>
              <a:srgbClr val="FF8700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Anthropogenic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factors</a:t>
            </a:r>
            <a:endParaRPr lang="fr-FR" b="1" dirty="0">
              <a:latin typeface="+mj-lt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2935076" y="1674923"/>
            <a:ext cx="1" cy="870817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164288" y="1674923"/>
            <a:ext cx="697401" cy="1538659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3059832" y="4944659"/>
            <a:ext cx="504057" cy="1076629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6978464" y="4085456"/>
            <a:ext cx="977912" cy="1935832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-14908" y="2772217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Community structure</a:t>
            </a:r>
            <a:endParaRPr lang="en-US" sz="1600" dirty="0"/>
          </a:p>
        </p:txBody>
      </p:sp>
      <p:sp>
        <p:nvSpPr>
          <p:cNvPr id="24" name="CustomShape 4"/>
          <p:cNvSpPr/>
          <p:nvPr/>
        </p:nvSpPr>
        <p:spPr>
          <a:xfrm>
            <a:off x="1343351" y="3429000"/>
            <a:ext cx="3660697" cy="648072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Diversity</a:t>
            </a:r>
            <a:r>
              <a:rPr lang="fr-FR" b="1" dirty="0" smtClean="0">
                <a:latin typeface="+mj-lt"/>
              </a:rPr>
              <a:t> of traits/</a:t>
            </a:r>
            <a:r>
              <a:rPr lang="fr-FR" b="1" dirty="0" err="1" smtClean="0">
                <a:latin typeface="+mj-lt"/>
              </a:rPr>
              <a:t>lineages</a:t>
            </a:r>
            <a:endParaRPr lang="fr-FR" b="1" dirty="0" smtClean="0">
              <a:latin typeface="+mj-lt"/>
            </a:endParaRPr>
          </a:p>
          <a:p>
            <a:pPr algn="ctr"/>
            <a:r>
              <a:rPr lang="fr-FR" sz="1400" b="1" dirty="0" smtClean="0">
                <a:latin typeface="+mj-lt"/>
              </a:rPr>
              <a:t>(</a:t>
            </a:r>
            <a:r>
              <a:rPr lang="fr-FR" sz="1400" b="1" dirty="0" err="1" smtClean="0">
                <a:latin typeface="+mj-lt"/>
              </a:rPr>
              <a:t>Functional</a:t>
            </a:r>
            <a:r>
              <a:rPr lang="fr-FR" sz="1400" b="1" dirty="0" smtClean="0">
                <a:latin typeface="+mj-lt"/>
              </a:rPr>
              <a:t> and </a:t>
            </a:r>
            <a:r>
              <a:rPr lang="fr-FR" sz="1400" b="1" dirty="0" err="1">
                <a:latin typeface="+mj-lt"/>
              </a:rPr>
              <a:t>P</a:t>
            </a:r>
            <a:r>
              <a:rPr lang="fr-FR" sz="1400" b="1" dirty="0" err="1" smtClean="0">
                <a:latin typeface="+mj-lt"/>
              </a:rPr>
              <a:t>hylogenetic</a:t>
            </a:r>
            <a:r>
              <a:rPr lang="fr-FR" sz="1400" b="1" dirty="0" smtClean="0">
                <a:latin typeface="+mj-lt"/>
              </a:rPr>
              <a:t> </a:t>
            </a:r>
            <a:r>
              <a:rPr lang="fr-FR" sz="1400" b="1" dirty="0" err="1" smtClean="0">
                <a:latin typeface="+mj-lt"/>
              </a:rPr>
              <a:t>diversity</a:t>
            </a:r>
            <a:r>
              <a:rPr lang="fr-FR" sz="1400" b="1" dirty="0" smtClean="0">
                <a:latin typeface="+mj-lt"/>
              </a:rPr>
              <a:t>)</a:t>
            </a:r>
            <a:endParaRPr lang="fr-FR" sz="1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268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8730" y="2613145"/>
            <a:ext cx="4747174" cy="2164972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7" name="TextBox 6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14" name="CustomShape 4"/>
          <p:cNvSpPr/>
          <p:nvPr/>
        </p:nvSpPr>
        <p:spPr>
          <a:xfrm>
            <a:off x="7236296" y="3284984"/>
            <a:ext cx="1762848" cy="753120"/>
          </a:xfrm>
          <a:prstGeom prst="rect">
            <a:avLst/>
          </a:prstGeom>
          <a:noFill/>
          <a:ln w="38100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Ecosystem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functioning</a:t>
            </a:r>
            <a:endParaRPr lang="fr-FR" b="1" dirty="0">
              <a:latin typeface="+mj-lt"/>
            </a:endParaRPr>
          </a:p>
        </p:txBody>
      </p:sp>
      <p:sp>
        <p:nvSpPr>
          <p:cNvPr id="15" name="CustomShape 4"/>
          <p:cNvSpPr/>
          <p:nvPr/>
        </p:nvSpPr>
        <p:spPr>
          <a:xfrm>
            <a:off x="1907704" y="2894151"/>
            <a:ext cx="2410920" cy="390833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Species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Richness</a:t>
            </a:r>
            <a:endParaRPr lang="fr-FR" b="1" dirty="0">
              <a:latin typeface="+mj-l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5076056" y="3789040"/>
            <a:ext cx="2088232" cy="14401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427984" y="3089567"/>
            <a:ext cx="2736304" cy="534849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stomShape 3"/>
          <p:cNvSpPr/>
          <p:nvPr/>
        </p:nvSpPr>
        <p:spPr>
          <a:xfrm>
            <a:off x="1979712" y="1268760"/>
            <a:ext cx="5400360" cy="364680"/>
          </a:xfrm>
          <a:prstGeom prst="rect">
            <a:avLst/>
          </a:prstGeom>
          <a:noFill/>
          <a:ln w="38100">
            <a:solidFill>
              <a:srgbClr val="FF8700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smtClean="0">
                <a:latin typeface="+mj-lt"/>
              </a:rPr>
              <a:t>Natural environnemental </a:t>
            </a:r>
            <a:r>
              <a:rPr lang="fr-FR" b="1" dirty="0" err="1" smtClean="0">
                <a:latin typeface="+mj-lt"/>
              </a:rPr>
              <a:t>factors</a:t>
            </a:r>
            <a:endParaRPr lang="fr-FR" b="1" dirty="0">
              <a:latin typeface="+mj-lt"/>
            </a:endParaRPr>
          </a:p>
        </p:txBody>
      </p:sp>
      <p:sp>
        <p:nvSpPr>
          <p:cNvPr id="28" name="CustomShape 8"/>
          <p:cNvSpPr/>
          <p:nvPr/>
        </p:nvSpPr>
        <p:spPr>
          <a:xfrm>
            <a:off x="2051720" y="6160664"/>
            <a:ext cx="5400360" cy="364680"/>
          </a:xfrm>
          <a:prstGeom prst="rect">
            <a:avLst/>
          </a:prstGeom>
          <a:noFill/>
          <a:ln w="38100">
            <a:solidFill>
              <a:srgbClr val="FF8700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Anthropogenic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factors</a:t>
            </a:r>
            <a:endParaRPr lang="fr-FR" b="1" dirty="0">
              <a:latin typeface="+mj-lt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2935076" y="1674923"/>
            <a:ext cx="1" cy="870817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164288" y="1674923"/>
            <a:ext cx="697401" cy="1538659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3059832" y="4944659"/>
            <a:ext cx="504057" cy="1076629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6978464" y="4085456"/>
            <a:ext cx="977912" cy="1935832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1187624" y="1772816"/>
            <a:ext cx="1944216" cy="3862570"/>
            <a:chOff x="7254000" y="3493107"/>
            <a:chExt cx="1944216" cy="2793149"/>
          </a:xfrm>
        </p:grpSpPr>
        <p:sp>
          <p:nvSpPr>
            <p:cNvPr id="43" name="CustomShape 18"/>
            <p:cNvSpPr/>
            <p:nvPr/>
          </p:nvSpPr>
          <p:spPr>
            <a:xfrm>
              <a:off x="7470024" y="6096673"/>
              <a:ext cx="1728192" cy="189583"/>
            </a:xfrm>
            <a:prstGeom prst="rect">
              <a:avLst/>
            </a:prstGeom>
            <a:solidFill>
              <a:srgbClr val="0070C0"/>
            </a:solidFill>
            <a:ln w="19080">
              <a:solidFill>
                <a:srgbClr val="0070C0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sz="1400" dirty="0" smtClean="0">
                  <a:latin typeface="Arial"/>
                </a:rPr>
                <a:t>Socio-</a:t>
              </a:r>
              <a:r>
                <a:rPr lang="fr-FR" sz="1400" dirty="0" err="1">
                  <a:latin typeface="Arial"/>
                </a:rPr>
                <a:t>e</a:t>
              </a:r>
              <a:r>
                <a:rPr lang="fr-FR" sz="1400" dirty="0" err="1" smtClean="0">
                  <a:latin typeface="Arial"/>
                </a:rPr>
                <a:t>conomy</a:t>
              </a:r>
              <a:endParaRPr sz="1400" dirty="0"/>
            </a:p>
          </p:txBody>
        </p:sp>
        <p:sp>
          <p:nvSpPr>
            <p:cNvPr id="41" name="CustomShape 16"/>
            <p:cNvSpPr/>
            <p:nvPr/>
          </p:nvSpPr>
          <p:spPr>
            <a:xfrm>
              <a:off x="7254000" y="3493107"/>
              <a:ext cx="1656184" cy="19199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80">
              <a:noFill/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sz="1400" dirty="0" err="1" smtClean="0">
                  <a:latin typeface="Arial"/>
                </a:rPr>
                <a:t>Biogeography</a:t>
              </a:r>
              <a:endParaRPr sz="1400" dirty="0"/>
            </a:p>
          </p:txBody>
        </p:sp>
        <p:sp>
          <p:nvSpPr>
            <p:cNvPr id="42" name="CustomShape 17"/>
            <p:cNvSpPr/>
            <p:nvPr/>
          </p:nvSpPr>
          <p:spPr>
            <a:xfrm>
              <a:off x="7254000" y="3753463"/>
              <a:ext cx="1656184" cy="173110"/>
            </a:xfrm>
            <a:prstGeom prst="rect">
              <a:avLst/>
            </a:prstGeom>
            <a:solidFill>
              <a:srgbClr val="4E8C44"/>
            </a:solidFill>
            <a:ln w="19080">
              <a:solidFill>
                <a:srgbClr val="4E8C44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sz="1400" dirty="0">
                  <a:latin typeface="Arial"/>
                </a:rPr>
                <a:t>Habitat</a:t>
              </a:r>
              <a:endParaRPr sz="1400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-14908" y="2772217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Community structure</a:t>
            </a:r>
            <a:endParaRPr lang="en-US" sz="1600" dirty="0"/>
          </a:p>
        </p:txBody>
      </p:sp>
      <p:sp>
        <p:nvSpPr>
          <p:cNvPr id="30" name="CustomShape 4"/>
          <p:cNvSpPr/>
          <p:nvPr/>
        </p:nvSpPr>
        <p:spPr>
          <a:xfrm>
            <a:off x="1343351" y="3429000"/>
            <a:ext cx="3660697" cy="648072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Diversity</a:t>
            </a:r>
            <a:r>
              <a:rPr lang="fr-FR" b="1" dirty="0" smtClean="0">
                <a:latin typeface="+mj-lt"/>
              </a:rPr>
              <a:t> of traits/</a:t>
            </a:r>
            <a:r>
              <a:rPr lang="fr-FR" b="1" dirty="0" err="1" smtClean="0">
                <a:latin typeface="+mj-lt"/>
              </a:rPr>
              <a:t>lineages</a:t>
            </a:r>
            <a:endParaRPr lang="fr-FR" b="1" dirty="0" smtClean="0">
              <a:latin typeface="+mj-lt"/>
            </a:endParaRPr>
          </a:p>
          <a:p>
            <a:pPr algn="ctr"/>
            <a:r>
              <a:rPr lang="fr-FR" sz="1400" b="1" dirty="0" smtClean="0">
                <a:latin typeface="+mj-lt"/>
              </a:rPr>
              <a:t>(</a:t>
            </a:r>
            <a:r>
              <a:rPr lang="fr-FR" sz="1400" b="1" dirty="0" err="1" smtClean="0">
                <a:latin typeface="+mj-lt"/>
              </a:rPr>
              <a:t>Functional</a:t>
            </a:r>
            <a:r>
              <a:rPr lang="fr-FR" sz="1400" b="1" dirty="0" smtClean="0">
                <a:latin typeface="+mj-lt"/>
              </a:rPr>
              <a:t> and </a:t>
            </a:r>
            <a:r>
              <a:rPr lang="fr-FR" sz="1400" b="1" dirty="0" err="1">
                <a:latin typeface="+mj-lt"/>
              </a:rPr>
              <a:t>P</a:t>
            </a:r>
            <a:r>
              <a:rPr lang="fr-FR" sz="1400" b="1" dirty="0" err="1" smtClean="0">
                <a:latin typeface="+mj-lt"/>
              </a:rPr>
              <a:t>hylogenetic</a:t>
            </a:r>
            <a:r>
              <a:rPr lang="fr-FR" sz="1400" b="1" dirty="0" smtClean="0">
                <a:latin typeface="+mj-lt"/>
              </a:rPr>
              <a:t> </a:t>
            </a:r>
            <a:r>
              <a:rPr lang="fr-FR" sz="1400" b="1" dirty="0" err="1" smtClean="0">
                <a:latin typeface="+mj-lt"/>
              </a:rPr>
              <a:t>diversity</a:t>
            </a:r>
            <a:r>
              <a:rPr lang="fr-FR" sz="1400" b="1" dirty="0" smtClean="0">
                <a:latin typeface="+mj-lt"/>
              </a:rPr>
              <a:t>)</a:t>
            </a:r>
            <a:endParaRPr lang="fr-FR" sz="1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872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8730" y="2613145"/>
            <a:ext cx="4747174" cy="2164972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7" name="TextBox 6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14" name="CustomShape 4"/>
          <p:cNvSpPr/>
          <p:nvPr/>
        </p:nvSpPr>
        <p:spPr>
          <a:xfrm>
            <a:off x="7236296" y="3284984"/>
            <a:ext cx="1762848" cy="753120"/>
          </a:xfrm>
          <a:prstGeom prst="rect">
            <a:avLst/>
          </a:prstGeom>
          <a:noFill/>
          <a:ln w="38100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Ecosystem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functioning</a:t>
            </a:r>
            <a:endParaRPr lang="fr-FR" b="1" dirty="0">
              <a:latin typeface="+mj-lt"/>
            </a:endParaRPr>
          </a:p>
        </p:txBody>
      </p:sp>
      <p:sp>
        <p:nvSpPr>
          <p:cNvPr id="15" name="CustomShape 4"/>
          <p:cNvSpPr/>
          <p:nvPr/>
        </p:nvSpPr>
        <p:spPr>
          <a:xfrm>
            <a:off x="1907704" y="2894151"/>
            <a:ext cx="2410920" cy="390833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Species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Richness</a:t>
            </a:r>
            <a:endParaRPr lang="fr-FR" b="1" dirty="0">
              <a:latin typeface="+mj-lt"/>
            </a:endParaRPr>
          </a:p>
        </p:txBody>
      </p:sp>
      <p:sp>
        <p:nvSpPr>
          <p:cNvPr id="18" name="CustomShape 4"/>
          <p:cNvSpPr/>
          <p:nvPr/>
        </p:nvSpPr>
        <p:spPr>
          <a:xfrm>
            <a:off x="1343351" y="3429000"/>
            <a:ext cx="3660697" cy="841454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Species</a:t>
            </a:r>
            <a:r>
              <a:rPr lang="fr-FR" b="1" dirty="0" smtClean="0">
                <a:latin typeface="+mj-lt"/>
              </a:rPr>
              <a:t> composition:</a:t>
            </a:r>
          </a:p>
          <a:p>
            <a:pPr algn="ctr"/>
            <a:r>
              <a:rPr lang="fr-FR" b="1" dirty="0" smtClean="0">
                <a:latin typeface="+mj-lt"/>
              </a:rPr>
              <a:t>Ensemble of traits/</a:t>
            </a:r>
            <a:r>
              <a:rPr lang="fr-FR" b="1" dirty="0" err="1" smtClean="0">
                <a:latin typeface="+mj-lt"/>
              </a:rPr>
              <a:t>lineages</a:t>
            </a:r>
            <a:endParaRPr lang="fr-FR" b="1" dirty="0" smtClean="0">
              <a:latin typeface="+mj-lt"/>
            </a:endParaRPr>
          </a:p>
          <a:p>
            <a:pPr algn="ctr"/>
            <a:r>
              <a:rPr lang="fr-FR" sz="1400" b="1" dirty="0" smtClean="0">
                <a:latin typeface="+mj-lt"/>
              </a:rPr>
              <a:t>(</a:t>
            </a:r>
            <a:r>
              <a:rPr lang="fr-FR" sz="1400" b="1" dirty="0" err="1" smtClean="0">
                <a:latin typeface="+mj-lt"/>
              </a:rPr>
              <a:t>Functional</a:t>
            </a:r>
            <a:r>
              <a:rPr lang="fr-FR" sz="1400" b="1" dirty="0" smtClean="0">
                <a:latin typeface="+mj-lt"/>
              </a:rPr>
              <a:t> and </a:t>
            </a:r>
            <a:r>
              <a:rPr lang="fr-FR" sz="1400" b="1" dirty="0" err="1">
                <a:latin typeface="+mj-lt"/>
              </a:rPr>
              <a:t>P</a:t>
            </a:r>
            <a:r>
              <a:rPr lang="fr-FR" sz="1400" b="1" dirty="0" err="1" smtClean="0">
                <a:latin typeface="+mj-lt"/>
              </a:rPr>
              <a:t>hylogenetic</a:t>
            </a:r>
            <a:r>
              <a:rPr lang="fr-FR" sz="1400" b="1" dirty="0" smtClean="0">
                <a:latin typeface="+mj-lt"/>
              </a:rPr>
              <a:t> </a:t>
            </a:r>
            <a:r>
              <a:rPr lang="fr-FR" sz="1400" b="1" dirty="0" err="1" smtClean="0">
                <a:latin typeface="+mj-lt"/>
              </a:rPr>
              <a:t>diversity</a:t>
            </a:r>
            <a:r>
              <a:rPr lang="fr-FR" sz="1400" b="1" dirty="0" smtClean="0">
                <a:latin typeface="+mj-lt"/>
              </a:rPr>
              <a:t>)</a:t>
            </a:r>
            <a:endParaRPr lang="fr-FR" sz="1400" b="1" dirty="0">
              <a:latin typeface="+mj-l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5076056" y="3789040"/>
            <a:ext cx="2088232" cy="14401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427984" y="3089567"/>
            <a:ext cx="2736304" cy="534849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stomShape 3"/>
          <p:cNvSpPr/>
          <p:nvPr/>
        </p:nvSpPr>
        <p:spPr>
          <a:xfrm>
            <a:off x="1979712" y="1268760"/>
            <a:ext cx="5400360" cy="364680"/>
          </a:xfrm>
          <a:prstGeom prst="rect">
            <a:avLst/>
          </a:prstGeom>
          <a:noFill/>
          <a:ln w="38100">
            <a:solidFill>
              <a:srgbClr val="FF8700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smtClean="0">
                <a:latin typeface="+mj-lt"/>
              </a:rPr>
              <a:t>Natural environnemental </a:t>
            </a:r>
            <a:r>
              <a:rPr lang="fr-FR" b="1" dirty="0" err="1" smtClean="0">
                <a:latin typeface="+mj-lt"/>
              </a:rPr>
              <a:t>factors</a:t>
            </a:r>
            <a:endParaRPr lang="fr-FR" b="1" dirty="0">
              <a:latin typeface="+mj-lt"/>
            </a:endParaRPr>
          </a:p>
        </p:txBody>
      </p:sp>
      <p:sp>
        <p:nvSpPr>
          <p:cNvPr id="28" name="CustomShape 8"/>
          <p:cNvSpPr/>
          <p:nvPr/>
        </p:nvSpPr>
        <p:spPr>
          <a:xfrm>
            <a:off x="2051720" y="6160664"/>
            <a:ext cx="5400360" cy="364680"/>
          </a:xfrm>
          <a:prstGeom prst="rect">
            <a:avLst/>
          </a:prstGeom>
          <a:noFill/>
          <a:ln w="38100">
            <a:solidFill>
              <a:srgbClr val="FF8700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Anthropogenic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factors</a:t>
            </a:r>
            <a:endParaRPr lang="fr-FR" b="1" dirty="0">
              <a:latin typeface="+mj-lt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2935076" y="1674923"/>
            <a:ext cx="1" cy="870817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164288" y="1674923"/>
            <a:ext cx="697401" cy="1538659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3059832" y="4944659"/>
            <a:ext cx="504057" cy="1076629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6978464" y="4085456"/>
            <a:ext cx="977912" cy="1935832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1187624" y="1772816"/>
            <a:ext cx="1944216" cy="3862570"/>
            <a:chOff x="7254000" y="3493107"/>
            <a:chExt cx="1944216" cy="2793149"/>
          </a:xfrm>
        </p:grpSpPr>
        <p:sp>
          <p:nvSpPr>
            <p:cNvPr id="43" name="CustomShape 18"/>
            <p:cNvSpPr/>
            <p:nvPr/>
          </p:nvSpPr>
          <p:spPr>
            <a:xfrm>
              <a:off x="7470024" y="6096673"/>
              <a:ext cx="1728192" cy="189583"/>
            </a:xfrm>
            <a:prstGeom prst="rect">
              <a:avLst/>
            </a:prstGeom>
            <a:solidFill>
              <a:srgbClr val="0070C0"/>
            </a:solidFill>
            <a:ln w="19080">
              <a:solidFill>
                <a:srgbClr val="0070C0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sz="1400" dirty="0" smtClean="0">
                  <a:latin typeface="Arial"/>
                </a:rPr>
                <a:t>Socio-</a:t>
              </a:r>
              <a:r>
                <a:rPr lang="fr-FR" sz="1400" dirty="0" err="1">
                  <a:latin typeface="Arial"/>
                </a:rPr>
                <a:t>e</a:t>
              </a:r>
              <a:r>
                <a:rPr lang="fr-FR" sz="1400" dirty="0" err="1" smtClean="0">
                  <a:latin typeface="Arial"/>
                </a:rPr>
                <a:t>conomy</a:t>
              </a:r>
              <a:endParaRPr sz="1400" dirty="0"/>
            </a:p>
          </p:txBody>
        </p:sp>
        <p:sp>
          <p:nvSpPr>
            <p:cNvPr id="41" name="CustomShape 16"/>
            <p:cNvSpPr/>
            <p:nvPr/>
          </p:nvSpPr>
          <p:spPr>
            <a:xfrm>
              <a:off x="7254000" y="3493107"/>
              <a:ext cx="1656184" cy="19199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80">
              <a:noFill/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sz="1400" dirty="0" err="1" smtClean="0">
                  <a:latin typeface="Arial"/>
                </a:rPr>
                <a:t>Biogeography</a:t>
              </a:r>
              <a:endParaRPr sz="1400" dirty="0"/>
            </a:p>
          </p:txBody>
        </p:sp>
        <p:sp>
          <p:nvSpPr>
            <p:cNvPr id="42" name="CustomShape 17"/>
            <p:cNvSpPr/>
            <p:nvPr/>
          </p:nvSpPr>
          <p:spPr>
            <a:xfrm>
              <a:off x="7254000" y="3753463"/>
              <a:ext cx="1656184" cy="173110"/>
            </a:xfrm>
            <a:prstGeom prst="rect">
              <a:avLst/>
            </a:prstGeom>
            <a:solidFill>
              <a:srgbClr val="4E8C44"/>
            </a:solidFill>
            <a:ln w="19080">
              <a:solidFill>
                <a:srgbClr val="4E8C44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sz="1400" dirty="0">
                  <a:latin typeface="Arial"/>
                </a:rPr>
                <a:t>Habitat</a:t>
              </a:r>
              <a:endParaRPr sz="1400" dirty="0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92696" y="1196752"/>
            <a:ext cx="8943800" cy="5472608"/>
          </a:xfrm>
          <a:prstGeom prst="rect">
            <a:avLst/>
          </a:prstGeom>
          <a:solidFill>
            <a:srgbClr val="D9D9D9"/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376948" y="1772816"/>
            <a:ext cx="86595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/>
              <a:buChar char="è"/>
            </a:pP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Enterlaced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</a:t>
            </a: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effects</a:t>
            </a:r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pPr marL="342900" indent="-342900">
              <a:buFont typeface="Wingdings"/>
              <a:buChar char="è"/>
            </a:pP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Magnitude of </a:t>
            </a: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each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factor </a:t>
            </a:r>
            <a:r>
              <a:rPr lang="en-US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dependent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on the </a:t>
            </a: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scale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of investigation</a:t>
            </a:r>
          </a:p>
          <a:p>
            <a:pPr marL="342900" indent="-342900">
              <a:buFont typeface="Wingdings"/>
              <a:buChar char="è"/>
            </a:pPr>
            <a:endParaRPr lang="fr-FR" sz="2000" b="1" dirty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en-GB" sz="2000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05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8730" y="2613145"/>
            <a:ext cx="4747174" cy="2164972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7" name="TextBox 6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14" name="CustomShape 4"/>
          <p:cNvSpPr/>
          <p:nvPr/>
        </p:nvSpPr>
        <p:spPr>
          <a:xfrm>
            <a:off x="7236296" y="3284984"/>
            <a:ext cx="1762848" cy="753120"/>
          </a:xfrm>
          <a:prstGeom prst="rect">
            <a:avLst/>
          </a:prstGeom>
          <a:noFill/>
          <a:ln w="38100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Ecosystem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functioning</a:t>
            </a:r>
            <a:endParaRPr lang="fr-FR" b="1" dirty="0">
              <a:latin typeface="+mj-lt"/>
            </a:endParaRPr>
          </a:p>
        </p:txBody>
      </p:sp>
      <p:sp>
        <p:nvSpPr>
          <p:cNvPr id="15" name="CustomShape 4"/>
          <p:cNvSpPr/>
          <p:nvPr/>
        </p:nvSpPr>
        <p:spPr>
          <a:xfrm>
            <a:off x="1907704" y="2894151"/>
            <a:ext cx="2410920" cy="390833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Species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Richness</a:t>
            </a:r>
            <a:endParaRPr lang="fr-FR" b="1" dirty="0">
              <a:latin typeface="+mj-lt"/>
            </a:endParaRPr>
          </a:p>
        </p:txBody>
      </p:sp>
      <p:sp>
        <p:nvSpPr>
          <p:cNvPr id="18" name="CustomShape 4"/>
          <p:cNvSpPr/>
          <p:nvPr/>
        </p:nvSpPr>
        <p:spPr>
          <a:xfrm>
            <a:off x="1343351" y="3429000"/>
            <a:ext cx="3660697" cy="841454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Species</a:t>
            </a:r>
            <a:r>
              <a:rPr lang="fr-FR" b="1" dirty="0" smtClean="0">
                <a:latin typeface="+mj-lt"/>
              </a:rPr>
              <a:t> composition:</a:t>
            </a:r>
          </a:p>
          <a:p>
            <a:pPr algn="ctr"/>
            <a:r>
              <a:rPr lang="fr-FR" b="1" dirty="0" smtClean="0">
                <a:latin typeface="+mj-lt"/>
              </a:rPr>
              <a:t>Ensemble of traits/</a:t>
            </a:r>
            <a:r>
              <a:rPr lang="fr-FR" b="1" dirty="0" err="1" smtClean="0">
                <a:latin typeface="+mj-lt"/>
              </a:rPr>
              <a:t>lineages</a:t>
            </a:r>
            <a:endParaRPr lang="fr-FR" b="1" dirty="0" smtClean="0">
              <a:latin typeface="+mj-lt"/>
            </a:endParaRPr>
          </a:p>
          <a:p>
            <a:pPr algn="ctr"/>
            <a:r>
              <a:rPr lang="fr-FR" sz="1400" b="1" dirty="0" smtClean="0">
                <a:latin typeface="+mj-lt"/>
              </a:rPr>
              <a:t>(</a:t>
            </a:r>
            <a:r>
              <a:rPr lang="fr-FR" sz="1400" b="1" dirty="0" err="1" smtClean="0">
                <a:latin typeface="+mj-lt"/>
              </a:rPr>
              <a:t>Functional</a:t>
            </a:r>
            <a:r>
              <a:rPr lang="fr-FR" sz="1400" b="1" dirty="0" smtClean="0">
                <a:latin typeface="+mj-lt"/>
              </a:rPr>
              <a:t> and </a:t>
            </a:r>
            <a:r>
              <a:rPr lang="fr-FR" sz="1400" b="1" dirty="0" err="1">
                <a:latin typeface="+mj-lt"/>
              </a:rPr>
              <a:t>P</a:t>
            </a:r>
            <a:r>
              <a:rPr lang="fr-FR" sz="1400" b="1" dirty="0" err="1" smtClean="0">
                <a:latin typeface="+mj-lt"/>
              </a:rPr>
              <a:t>hylogenetic</a:t>
            </a:r>
            <a:r>
              <a:rPr lang="fr-FR" sz="1400" b="1" dirty="0" smtClean="0">
                <a:latin typeface="+mj-lt"/>
              </a:rPr>
              <a:t> </a:t>
            </a:r>
            <a:r>
              <a:rPr lang="fr-FR" sz="1400" b="1" dirty="0" err="1" smtClean="0">
                <a:latin typeface="+mj-lt"/>
              </a:rPr>
              <a:t>diversity</a:t>
            </a:r>
            <a:r>
              <a:rPr lang="fr-FR" sz="1400" b="1" dirty="0" smtClean="0">
                <a:latin typeface="+mj-lt"/>
              </a:rPr>
              <a:t>)</a:t>
            </a:r>
            <a:endParaRPr lang="fr-FR" sz="1400" b="1" dirty="0">
              <a:latin typeface="+mj-l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5076056" y="3789040"/>
            <a:ext cx="2088232" cy="14401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427984" y="3089567"/>
            <a:ext cx="2736304" cy="534849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stomShape 3"/>
          <p:cNvSpPr/>
          <p:nvPr/>
        </p:nvSpPr>
        <p:spPr>
          <a:xfrm>
            <a:off x="1979712" y="1268760"/>
            <a:ext cx="5400360" cy="364680"/>
          </a:xfrm>
          <a:prstGeom prst="rect">
            <a:avLst/>
          </a:prstGeom>
          <a:noFill/>
          <a:ln w="38100">
            <a:solidFill>
              <a:srgbClr val="FF8700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smtClean="0">
                <a:latin typeface="+mj-lt"/>
              </a:rPr>
              <a:t>Natural environnemental </a:t>
            </a:r>
            <a:r>
              <a:rPr lang="fr-FR" b="1" dirty="0" err="1" smtClean="0">
                <a:latin typeface="+mj-lt"/>
              </a:rPr>
              <a:t>factors</a:t>
            </a:r>
            <a:endParaRPr lang="fr-FR" b="1" dirty="0">
              <a:latin typeface="+mj-lt"/>
            </a:endParaRPr>
          </a:p>
        </p:txBody>
      </p:sp>
      <p:sp>
        <p:nvSpPr>
          <p:cNvPr id="28" name="CustomShape 8"/>
          <p:cNvSpPr/>
          <p:nvPr/>
        </p:nvSpPr>
        <p:spPr>
          <a:xfrm>
            <a:off x="2051720" y="6160664"/>
            <a:ext cx="5400360" cy="364680"/>
          </a:xfrm>
          <a:prstGeom prst="rect">
            <a:avLst/>
          </a:prstGeom>
          <a:noFill/>
          <a:ln w="38100">
            <a:solidFill>
              <a:srgbClr val="FF8700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err="1" smtClean="0">
                <a:latin typeface="+mj-lt"/>
              </a:rPr>
              <a:t>Anthropogenic</a:t>
            </a:r>
            <a:r>
              <a:rPr lang="fr-FR" b="1" dirty="0" smtClean="0">
                <a:latin typeface="+mj-lt"/>
              </a:rPr>
              <a:t> </a:t>
            </a:r>
            <a:r>
              <a:rPr lang="fr-FR" b="1" dirty="0" err="1" smtClean="0">
                <a:latin typeface="+mj-lt"/>
              </a:rPr>
              <a:t>factors</a:t>
            </a:r>
            <a:endParaRPr lang="fr-FR" b="1" dirty="0">
              <a:latin typeface="+mj-lt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2935076" y="1674923"/>
            <a:ext cx="1" cy="870817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164288" y="1674923"/>
            <a:ext cx="697401" cy="1538659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3059832" y="4944659"/>
            <a:ext cx="504057" cy="1076629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6978464" y="4085456"/>
            <a:ext cx="977912" cy="1935832"/>
          </a:xfrm>
          <a:prstGeom prst="straightConnector1">
            <a:avLst/>
          </a:prstGeom>
          <a:ln w="28575">
            <a:solidFill>
              <a:srgbClr val="FF82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1187624" y="1772816"/>
            <a:ext cx="1944216" cy="3862570"/>
            <a:chOff x="7254000" y="3493107"/>
            <a:chExt cx="1944216" cy="2793149"/>
          </a:xfrm>
        </p:grpSpPr>
        <p:sp>
          <p:nvSpPr>
            <p:cNvPr id="43" name="CustomShape 18"/>
            <p:cNvSpPr/>
            <p:nvPr/>
          </p:nvSpPr>
          <p:spPr>
            <a:xfrm>
              <a:off x="7470024" y="6096673"/>
              <a:ext cx="1728192" cy="189583"/>
            </a:xfrm>
            <a:prstGeom prst="rect">
              <a:avLst/>
            </a:prstGeom>
            <a:solidFill>
              <a:srgbClr val="0070C0"/>
            </a:solidFill>
            <a:ln w="19080">
              <a:solidFill>
                <a:srgbClr val="0070C0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sz="1400" dirty="0" smtClean="0">
                  <a:latin typeface="Arial"/>
                </a:rPr>
                <a:t>Socio-</a:t>
              </a:r>
              <a:r>
                <a:rPr lang="fr-FR" sz="1400" dirty="0" err="1">
                  <a:latin typeface="Arial"/>
                </a:rPr>
                <a:t>e</a:t>
              </a:r>
              <a:r>
                <a:rPr lang="fr-FR" sz="1400" dirty="0" err="1" smtClean="0">
                  <a:latin typeface="Arial"/>
                </a:rPr>
                <a:t>conomy</a:t>
              </a:r>
              <a:endParaRPr sz="1400" dirty="0"/>
            </a:p>
          </p:txBody>
        </p:sp>
        <p:sp>
          <p:nvSpPr>
            <p:cNvPr id="41" name="CustomShape 16"/>
            <p:cNvSpPr/>
            <p:nvPr/>
          </p:nvSpPr>
          <p:spPr>
            <a:xfrm>
              <a:off x="7254000" y="3493107"/>
              <a:ext cx="1656184" cy="19199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80">
              <a:noFill/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sz="1400" dirty="0" err="1" smtClean="0">
                  <a:latin typeface="Arial"/>
                </a:rPr>
                <a:t>Biogeography</a:t>
              </a:r>
              <a:endParaRPr sz="1400" dirty="0"/>
            </a:p>
          </p:txBody>
        </p:sp>
        <p:sp>
          <p:nvSpPr>
            <p:cNvPr id="42" name="CustomShape 17"/>
            <p:cNvSpPr/>
            <p:nvPr/>
          </p:nvSpPr>
          <p:spPr>
            <a:xfrm>
              <a:off x="7254000" y="3753463"/>
              <a:ext cx="1656184" cy="173110"/>
            </a:xfrm>
            <a:prstGeom prst="rect">
              <a:avLst/>
            </a:prstGeom>
            <a:solidFill>
              <a:srgbClr val="4E8C44"/>
            </a:solidFill>
            <a:ln w="19080">
              <a:solidFill>
                <a:srgbClr val="4E8C44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sz="1400" dirty="0">
                  <a:latin typeface="Arial"/>
                </a:rPr>
                <a:t>Habitat</a:t>
              </a:r>
              <a:endParaRPr sz="1400" dirty="0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92696" y="1196752"/>
            <a:ext cx="8943800" cy="5472608"/>
          </a:xfrm>
          <a:prstGeom prst="rect">
            <a:avLst/>
          </a:prstGeom>
          <a:solidFill>
            <a:srgbClr val="D9D9D9"/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376948" y="1772816"/>
            <a:ext cx="86595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/>
              <a:buChar char="è"/>
            </a:pP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Enterlaced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</a:t>
            </a: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effects</a:t>
            </a:r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pPr marL="342900" indent="-342900">
              <a:buFont typeface="Wingdings"/>
              <a:buChar char="è"/>
            </a:pP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Magnitude of </a:t>
            </a: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each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factor </a:t>
            </a:r>
            <a:r>
              <a:rPr lang="en-US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dependent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on the </a:t>
            </a: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scale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of investigation</a:t>
            </a:r>
          </a:p>
          <a:p>
            <a:pPr marL="342900" indent="-342900">
              <a:buFont typeface="Wingdings"/>
              <a:buChar char="è"/>
            </a:pPr>
            <a:endParaRPr lang="fr-FR" sz="2000" b="1" dirty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pPr algn="ctr"/>
            <a:r>
              <a:rPr lang="en-GB" sz="24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Disentangling the natural and anthropogenic factors influencing the 3 biodiversity components of reef fish communities at a large geographical scale</a:t>
            </a:r>
          </a:p>
          <a:p>
            <a:endParaRPr lang="en-GB" sz="2000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Down Arrow 30"/>
          <p:cNvSpPr/>
          <p:nvPr/>
        </p:nvSpPr>
        <p:spPr>
          <a:xfrm>
            <a:off x="3707904" y="3062536"/>
            <a:ext cx="2160064" cy="899460"/>
          </a:xfrm>
          <a:prstGeom prst="downArrow">
            <a:avLst/>
          </a:prstGeom>
          <a:solidFill>
            <a:srgbClr val="FF8200"/>
          </a:solidFill>
          <a:ln>
            <a:solidFill>
              <a:srgbClr val="FF8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211960" y="3419708"/>
            <a:ext cx="1261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</a:t>
            </a:r>
            <a:r>
              <a:rPr lang="en-US" b="1" dirty="0" smtClean="0"/>
              <a:t>bjective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6570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67694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</a:rPr>
              <a:t>- H</a:t>
            </a:r>
            <a:r>
              <a:rPr lang="fr-FR" b="1" baseline="-25000" dirty="0" smtClean="0">
                <a:solidFill>
                  <a:srgbClr val="00B050"/>
                </a:solidFill>
              </a:rPr>
              <a:t>0 </a:t>
            </a:r>
            <a:r>
              <a:rPr lang="fr-FR" b="1" dirty="0" smtClean="0">
                <a:solidFill>
                  <a:srgbClr val="00B050"/>
                </a:solidFill>
              </a:rPr>
              <a:t>= </a:t>
            </a:r>
            <a:r>
              <a:rPr lang="fr-FR" b="1" dirty="0" err="1" smtClean="0">
                <a:solidFill>
                  <a:srgbClr val="00B050"/>
                </a:solidFill>
              </a:rPr>
              <a:t>Random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hypothesis</a:t>
            </a:r>
            <a:endParaRPr lang="fr-FR" b="1" dirty="0" smtClean="0">
              <a:solidFill>
                <a:srgbClr val="00B050"/>
              </a:solidFill>
            </a:endParaRPr>
          </a:p>
          <a:p>
            <a:pPr>
              <a:buFont typeface="Wingdings"/>
              <a:buChar char="è"/>
            </a:pPr>
            <a:r>
              <a:rPr lang="fr-FR" dirty="0" smtClean="0"/>
              <a:t> </a:t>
            </a:r>
            <a:r>
              <a:rPr lang="fr-FR" dirty="0" err="1" smtClean="0"/>
              <a:t>Species</a:t>
            </a:r>
            <a:r>
              <a:rPr lang="fr-FR" dirty="0" smtClean="0"/>
              <a:t> are </a:t>
            </a:r>
            <a:r>
              <a:rPr lang="fr-FR" dirty="0" err="1" smtClean="0"/>
              <a:t>catched</a:t>
            </a:r>
            <a:r>
              <a:rPr lang="fr-FR" dirty="0" smtClean="0"/>
              <a:t> </a:t>
            </a:r>
            <a:r>
              <a:rPr lang="fr-FR" dirty="0" err="1" smtClean="0"/>
              <a:t>independently</a:t>
            </a:r>
            <a:r>
              <a:rPr lang="fr-FR" dirty="0" smtClean="0"/>
              <a:t> of </a:t>
            </a:r>
            <a:r>
              <a:rPr lang="fr-FR" dirty="0" err="1" smtClean="0"/>
              <a:t>their</a:t>
            </a:r>
            <a:r>
              <a:rPr lang="fr-FR" dirty="0" smtClean="0"/>
              <a:t> traits (or </a:t>
            </a:r>
            <a:r>
              <a:rPr lang="fr-FR" dirty="0" err="1" smtClean="0"/>
              <a:t>lineages</a:t>
            </a:r>
            <a:r>
              <a:rPr lang="fr-FR" dirty="0" smtClean="0"/>
              <a:t>)</a:t>
            </a:r>
          </a:p>
          <a:p>
            <a:endParaRPr lang="fr-FR" dirty="0"/>
          </a:p>
          <a:p>
            <a:endParaRPr lang="fr-FR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467544" y="2279401"/>
            <a:ext cx="3096346" cy="2013695"/>
            <a:chOff x="251520" y="2276872"/>
            <a:chExt cx="4248472" cy="3086347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395536" y="4221088"/>
              <a:ext cx="0" cy="64807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395536" y="4221088"/>
              <a:ext cx="2880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251520" y="2276872"/>
              <a:ext cx="4248472" cy="3086347"/>
              <a:chOff x="251520" y="2276872"/>
              <a:chExt cx="4248472" cy="3086347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251520" y="2276872"/>
                <a:ext cx="4248472" cy="3086347"/>
                <a:chOff x="251520" y="2276872"/>
                <a:chExt cx="4248472" cy="3086347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251520" y="2276872"/>
                  <a:ext cx="4248472" cy="3086347"/>
                  <a:chOff x="251520" y="2276872"/>
                  <a:chExt cx="4248472" cy="3086347"/>
                </a:xfrm>
              </p:grpSpPr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251520" y="2276872"/>
                    <a:ext cx="4248472" cy="3086347"/>
                    <a:chOff x="251520" y="2276872"/>
                    <a:chExt cx="4248472" cy="3086347"/>
                  </a:xfrm>
                </p:grpSpPr>
                <p:grpSp>
                  <p:nvGrpSpPr>
                    <p:cNvPr id="14" name="Group 44"/>
                    <p:cNvGrpSpPr/>
                    <p:nvPr/>
                  </p:nvGrpSpPr>
                  <p:grpSpPr>
                    <a:xfrm>
                      <a:off x="251520" y="2276872"/>
                      <a:ext cx="4248472" cy="3086347"/>
                      <a:chOff x="611560" y="1772816"/>
                      <a:chExt cx="4248472" cy="3086347"/>
                    </a:xfrm>
                  </p:grpSpPr>
                  <p:grpSp>
                    <p:nvGrpSpPr>
                      <p:cNvPr id="16" name="Groupe 76"/>
                      <p:cNvGrpSpPr/>
                      <p:nvPr/>
                    </p:nvGrpSpPr>
                    <p:grpSpPr>
                      <a:xfrm>
                        <a:off x="1043608" y="1772816"/>
                        <a:ext cx="3456384" cy="2592288"/>
                        <a:chOff x="251520" y="1772816"/>
                        <a:chExt cx="3456384" cy="2592288"/>
                      </a:xfrm>
                    </p:grpSpPr>
                    <p:grpSp>
                      <p:nvGrpSpPr>
                        <p:cNvPr id="25" name="Groupe 52"/>
                        <p:cNvGrpSpPr/>
                        <p:nvPr/>
                      </p:nvGrpSpPr>
                      <p:grpSpPr>
                        <a:xfrm>
                          <a:off x="1331640" y="1772816"/>
                          <a:ext cx="1872210" cy="1368154"/>
                          <a:chOff x="1331640" y="3212976"/>
                          <a:chExt cx="1872210" cy="1368154"/>
                        </a:xfrm>
                      </p:grpSpPr>
                      <p:grpSp>
                        <p:nvGrpSpPr>
                          <p:cNvPr id="35" name="Groupe 48"/>
                          <p:cNvGrpSpPr/>
                          <p:nvPr/>
                        </p:nvGrpSpPr>
                        <p:grpSpPr>
                          <a:xfrm>
                            <a:off x="1331640" y="3429000"/>
                            <a:ext cx="1872210" cy="1152130"/>
                            <a:chOff x="1691681" y="1340768"/>
                            <a:chExt cx="1872210" cy="1152130"/>
                          </a:xfrm>
                        </p:grpSpPr>
                        <p:cxnSp>
                          <p:nvCxnSpPr>
                            <p:cNvPr id="37" name="Connecteur en angle 27"/>
                            <p:cNvCxnSpPr/>
                            <p:nvPr/>
                          </p:nvCxnSpPr>
                          <p:spPr>
                            <a:xfrm rot="16200000" flipH="1">
                              <a:off x="2483768" y="1412775"/>
                              <a:ext cx="1152130" cy="1008116"/>
                            </a:xfrm>
                            <a:prstGeom prst="bentConnector3">
                              <a:avLst>
                                <a:gd name="adj1" fmla="val 1223"/>
                              </a:avLst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38" name="Connecteur en angle 42"/>
                            <p:cNvCxnSpPr/>
                            <p:nvPr/>
                          </p:nvCxnSpPr>
                          <p:spPr>
                            <a:xfrm rot="10800000" flipV="1">
                              <a:off x="1691681" y="1340768"/>
                              <a:ext cx="872480" cy="567680"/>
                            </a:xfrm>
                            <a:prstGeom prst="bentConnector3">
                              <a:avLst>
                                <a:gd name="adj1" fmla="val 101311"/>
                              </a:avLst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cxnSp>
                        <p:nvCxnSpPr>
                          <p:cNvPr id="36" name="Connecteur droit 50"/>
                          <p:cNvCxnSpPr/>
                          <p:nvPr/>
                        </p:nvCxnSpPr>
                        <p:spPr>
                          <a:xfrm rot="5400000" flipH="1" flipV="1">
                            <a:off x="2159732" y="3320988"/>
                            <a:ext cx="216024" cy="0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26" name="Groupe 55"/>
                        <p:cNvGrpSpPr/>
                        <p:nvPr/>
                      </p:nvGrpSpPr>
                      <p:grpSpPr>
                        <a:xfrm>
                          <a:off x="755579" y="2564904"/>
                          <a:ext cx="1172287" cy="1800200"/>
                          <a:chOff x="2483773" y="3212976"/>
                          <a:chExt cx="2093369" cy="1800200"/>
                        </a:xfrm>
                      </p:grpSpPr>
                      <p:cxnSp>
                        <p:nvCxnSpPr>
                          <p:cNvPr id="33" name="Connecteur en angle 53"/>
                          <p:cNvCxnSpPr/>
                          <p:nvPr/>
                        </p:nvCxnSpPr>
                        <p:spPr>
                          <a:xfrm rot="16200000" flipH="1">
                            <a:off x="3144698" y="3580731"/>
                            <a:ext cx="1800200" cy="1064689"/>
                          </a:xfrm>
                          <a:prstGeom prst="bentConnector3">
                            <a:avLst>
                              <a:gd name="adj1" fmla="val 793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4" name="Connecteur en angle 54"/>
                          <p:cNvCxnSpPr/>
                          <p:nvPr/>
                        </p:nvCxnSpPr>
                        <p:spPr>
                          <a:xfrm rot="10800000" flipV="1">
                            <a:off x="2483773" y="3212976"/>
                            <a:ext cx="1028684" cy="567680"/>
                          </a:xfrm>
                          <a:prstGeom prst="bentConnector3">
                            <a:avLst>
                              <a:gd name="adj1" fmla="val 96297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27" name="Groupe 58"/>
                        <p:cNvGrpSpPr/>
                        <p:nvPr/>
                      </p:nvGrpSpPr>
                      <p:grpSpPr>
                        <a:xfrm>
                          <a:off x="251520" y="3140968"/>
                          <a:ext cx="1008112" cy="576064"/>
                          <a:chOff x="2483768" y="3212976"/>
                          <a:chExt cx="1800200" cy="576064"/>
                        </a:xfrm>
                      </p:grpSpPr>
                      <p:cxnSp>
                        <p:nvCxnSpPr>
                          <p:cNvPr id="31" name="Connecteur en angle 59"/>
                          <p:cNvCxnSpPr/>
                          <p:nvPr/>
                        </p:nvCxnSpPr>
                        <p:spPr>
                          <a:xfrm>
                            <a:off x="3347864" y="3212976"/>
                            <a:ext cx="936104" cy="576064"/>
                          </a:xfrm>
                          <a:prstGeom prst="bentConnector3">
                            <a:avLst>
                              <a:gd name="adj1" fmla="val 101893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2" name="Connecteur en angle 60"/>
                          <p:cNvCxnSpPr/>
                          <p:nvPr/>
                        </p:nvCxnSpPr>
                        <p:spPr>
                          <a:xfrm rot="10800000" flipV="1">
                            <a:off x="2483768" y="3212976"/>
                            <a:ext cx="872480" cy="567680"/>
                          </a:xfrm>
                          <a:prstGeom prst="bentConnector3">
                            <a:avLst>
                              <a:gd name="adj1" fmla="val 101311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cxnSp>
                      <p:nvCxnSpPr>
                        <p:cNvPr id="28" name="Connecteur en angle 68"/>
                        <p:cNvCxnSpPr/>
                        <p:nvPr/>
                      </p:nvCxnSpPr>
                      <p:spPr>
                        <a:xfrm>
                          <a:off x="3183686" y="3140968"/>
                          <a:ext cx="524218" cy="1224136"/>
                        </a:xfrm>
                        <a:prstGeom prst="bentConnector3">
                          <a:avLst>
                            <a:gd name="adj1" fmla="val 101893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" name="Connecteur en angle 72"/>
                        <p:cNvCxnSpPr/>
                        <p:nvPr/>
                      </p:nvCxnSpPr>
                      <p:spPr>
                        <a:xfrm rot="10800000" flipV="1">
                          <a:off x="971599" y="3717032"/>
                          <a:ext cx="279193" cy="638640"/>
                        </a:xfrm>
                        <a:prstGeom prst="bentConnector3">
                          <a:avLst>
                            <a:gd name="adj1" fmla="val 101311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0" name="Connecteur en angle 74"/>
                        <p:cNvCxnSpPr/>
                        <p:nvPr/>
                      </p:nvCxnSpPr>
                      <p:spPr>
                        <a:xfrm>
                          <a:off x="251520" y="3717032"/>
                          <a:ext cx="299553" cy="648072"/>
                        </a:xfrm>
                        <a:prstGeom prst="bentConnector3">
                          <a:avLst>
                            <a:gd name="adj1" fmla="val 101893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17" name="Group 43"/>
                      <p:cNvGrpSpPr/>
                      <p:nvPr/>
                    </p:nvGrpSpPr>
                    <p:grpSpPr>
                      <a:xfrm>
                        <a:off x="611560" y="4293096"/>
                        <a:ext cx="4248472" cy="566067"/>
                        <a:chOff x="611560" y="4293096"/>
                        <a:chExt cx="4248472" cy="566067"/>
                      </a:xfrm>
                    </p:grpSpPr>
                    <p:sp>
                      <p:nvSpPr>
                        <p:cNvPr id="18" name="ZoneTexte 79"/>
                        <p:cNvSpPr txBox="1"/>
                        <p:nvPr/>
                      </p:nvSpPr>
                      <p:spPr>
                        <a:xfrm>
                          <a:off x="611560" y="4304129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A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9" name="ZoneTexte 82"/>
                        <p:cNvSpPr txBox="1"/>
                        <p:nvPr/>
                      </p:nvSpPr>
                      <p:spPr>
                        <a:xfrm>
                          <a:off x="1187625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B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0" name="ZoneTexte 83"/>
                        <p:cNvSpPr txBox="1"/>
                        <p:nvPr/>
                      </p:nvSpPr>
                      <p:spPr>
                        <a:xfrm>
                          <a:off x="1619672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C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1" name="ZoneTexte 84"/>
                        <p:cNvSpPr txBox="1"/>
                        <p:nvPr/>
                      </p:nvSpPr>
                      <p:spPr>
                        <a:xfrm>
                          <a:off x="2195736" y="4293096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D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2" name="ZoneTexte 85"/>
                        <p:cNvSpPr txBox="1"/>
                        <p:nvPr/>
                      </p:nvSpPr>
                      <p:spPr>
                        <a:xfrm>
                          <a:off x="4355976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G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3" name="ZoneTexte 86"/>
                        <p:cNvSpPr txBox="1"/>
                        <p:nvPr/>
                      </p:nvSpPr>
                      <p:spPr>
                        <a:xfrm>
                          <a:off x="3347864" y="4293096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F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4" name="ZoneTexte 87"/>
                        <p:cNvSpPr txBox="1"/>
                        <p:nvPr/>
                      </p:nvSpPr>
                      <p:spPr>
                        <a:xfrm>
                          <a:off x="2555776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E</a:t>
                          </a:r>
                          <a:endParaRPr lang="fr-FR" b="1" dirty="0"/>
                        </a:p>
                      </p:txBody>
                    </p:sp>
                  </p:grpSp>
                </p:grpSp>
                <p:cxnSp>
                  <p:nvCxnSpPr>
                    <p:cNvPr id="15" name="Straight Connector 14"/>
                    <p:cNvCxnSpPr/>
                    <p:nvPr/>
                  </p:nvCxnSpPr>
                  <p:spPr>
                    <a:xfrm flipV="1">
                      <a:off x="1979712" y="4221088"/>
                      <a:ext cx="0" cy="648072"/>
                    </a:xfrm>
                    <a:prstGeom prst="line">
                      <a:avLst/>
                    </a:prstGeom>
                    <a:ln w="3810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3" name="Straight Connector 12"/>
                  <p:cNvCxnSpPr/>
                  <p:nvPr/>
                </p:nvCxnSpPr>
                <p:spPr>
                  <a:xfrm flipV="1">
                    <a:off x="3131840" y="3645024"/>
                    <a:ext cx="0" cy="122413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1691680" y="4221088"/>
                  <a:ext cx="28803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3131840" y="3645024"/>
                <a:ext cx="50405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3" name="TextBox 72"/>
          <p:cNvSpPr txBox="1"/>
          <p:nvPr/>
        </p:nvSpPr>
        <p:spPr>
          <a:xfrm>
            <a:off x="-36512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Main </a:t>
            </a:r>
            <a:r>
              <a:rPr lang="fr-FR" sz="2000" dirty="0" err="1" smtClean="0">
                <a:solidFill>
                  <a:srgbClr val="FF8700"/>
                </a:solidFill>
              </a:rPr>
              <a:t>hypothesis</a:t>
            </a:r>
            <a:r>
              <a:rPr lang="fr-FR" sz="2000" dirty="0" smtClean="0">
                <a:solidFill>
                  <a:srgbClr val="FF8700"/>
                </a:solidFill>
              </a:rPr>
              <a:t>: </a:t>
            </a:r>
            <a:r>
              <a:rPr lang="fr-FR" sz="2000" dirty="0" err="1" smtClean="0">
                <a:solidFill>
                  <a:srgbClr val="FF8700"/>
                </a:solidFill>
              </a:rPr>
              <a:t>human</a:t>
            </a:r>
            <a:r>
              <a:rPr lang="fr-FR" sz="2000" dirty="0" smtClean="0">
                <a:solidFill>
                  <a:srgbClr val="FF8700"/>
                </a:solidFill>
              </a:rPr>
              <a:t> pressure on </a:t>
            </a:r>
            <a:r>
              <a:rPr lang="fr-FR" sz="2000" dirty="0" err="1" smtClean="0">
                <a:solidFill>
                  <a:srgbClr val="FF8700"/>
                </a:solidFill>
              </a:rPr>
              <a:t>functional</a:t>
            </a:r>
            <a:r>
              <a:rPr lang="fr-FR" sz="2000" dirty="0" smtClean="0">
                <a:solidFill>
                  <a:srgbClr val="FF8700"/>
                </a:solidFill>
              </a:rPr>
              <a:t> and </a:t>
            </a:r>
            <a:r>
              <a:rPr lang="fr-FR" sz="2000" dirty="0" err="1" smtClean="0">
                <a:solidFill>
                  <a:srgbClr val="FF8700"/>
                </a:solidFill>
              </a:rPr>
              <a:t>phylogenetic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diversity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40" name="TextBox 39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87774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676943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</a:rPr>
              <a:t>- H</a:t>
            </a:r>
            <a:r>
              <a:rPr lang="fr-FR" b="1" baseline="-25000" dirty="0" smtClean="0">
                <a:solidFill>
                  <a:srgbClr val="00B050"/>
                </a:solidFill>
              </a:rPr>
              <a:t>0 </a:t>
            </a:r>
            <a:r>
              <a:rPr lang="fr-FR" b="1" dirty="0" smtClean="0">
                <a:solidFill>
                  <a:srgbClr val="00B050"/>
                </a:solidFill>
              </a:rPr>
              <a:t>= </a:t>
            </a:r>
            <a:r>
              <a:rPr lang="fr-FR" b="1" dirty="0" err="1" smtClean="0">
                <a:solidFill>
                  <a:srgbClr val="00B050"/>
                </a:solidFill>
              </a:rPr>
              <a:t>Random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hypothesis</a:t>
            </a:r>
            <a:endParaRPr lang="fr-FR" b="1" dirty="0" smtClean="0">
              <a:solidFill>
                <a:srgbClr val="00B050"/>
              </a:solidFill>
            </a:endParaRPr>
          </a:p>
          <a:p>
            <a:pPr>
              <a:buFont typeface="Wingdings"/>
              <a:buChar char="è"/>
            </a:pPr>
            <a:r>
              <a:rPr lang="fr-FR" dirty="0" smtClean="0"/>
              <a:t> </a:t>
            </a:r>
            <a:r>
              <a:rPr lang="fr-FR" dirty="0" err="1" smtClean="0"/>
              <a:t>Species</a:t>
            </a:r>
            <a:r>
              <a:rPr lang="fr-FR" dirty="0" smtClean="0"/>
              <a:t> are </a:t>
            </a:r>
            <a:r>
              <a:rPr lang="fr-FR" dirty="0" err="1" smtClean="0"/>
              <a:t>catched</a:t>
            </a:r>
            <a:r>
              <a:rPr lang="fr-FR" dirty="0" smtClean="0"/>
              <a:t> </a:t>
            </a:r>
            <a:r>
              <a:rPr lang="fr-FR" dirty="0" err="1" smtClean="0"/>
              <a:t>independently</a:t>
            </a:r>
            <a:r>
              <a:rPr lang="fr-FR" dirty="0" smtClean="0"/>
              <a:t> of </a:t>
            </a:r>
            <a:r>
              <a:rPr lang="fr-FR" dirty="0" err="1" smtClean="0"/>
              <a:t>their</a:t>
            </a:r>
            <a:r>
              <a:rPr lang="fr-FR" dirty="0" smtClean="0"/>
              <a:t> traits (or </a:t>
            </a:r>
            <a:r>
              <a:rPr lang="fr-FR" dirty="0" err="1" smtClean="0"/>
              <a:t>lineages</a:t>
            </a:r>
            <a:r>
              <a:rPr lang="fr-FR" dirty="0" smtClean="0"/>
              <a:t>)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b="1" dirty="0" smtClean="0">
                <a:solidFill>
                  <a:srgbClr val="FF0000"/>
                </a:solidFill>
              </a:rPr>
              <a:t>- H</a:t>
            </a:r>
            <a:r>
              <a:rPr lang="fr-FR" b="1" baseline="-25000" dirty="0" smtClean="0">
                <a:solidFill>
                  <a:srgbClr val="FF0000"/>
                </a:solidFill>
              </a:rPr>
              <a:t>1</a:t>
            </a:r>
            <a:r>
              <a:rPr lang="fr-FR" b="1" dirty="0" smtClean="0">
                <a:solidFill>
                  <a:srgbClr val="FF0000"/>
                </a:solidFill>
              </a:rPr>
              <a:t> = </a:t>
            </a:r>
            <a:r>
              <a:rPr lang="fr-FR" b="1" dirty="0">
                <a:solidFill>
                  <a:srgbClr val="FF0000"/>
                </a:solidFill>
              </a:rPr>
              <a:t>N</a:t>
            </a:r>
            <a:r>
              <a:rPr lang="fr-FR" b="1" dirty="0" smtClean="0">
                <a:solidFill>
                  <a:srgbClr val="FF0000"/>
                </a:solidFill>
              </a:rPr>
              <a:t>on </a:t>
            </a:r>
            <a:r>
              <a:rPr lang="fr-FR" b="1" dirty="0" err="1" smtClean="0">
                <a:solidFill>
                  <a:srgbClr val="FF0000"/>
                </a:solidFill>
              </a:rPr>
              <a:t>random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hypothesis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sz="1400" i="1" dirty="0" smtClean="0"/>
              <a:t>(</a:t>
            </a:r>
            <a:r>
              <a:rPr lang="fr-FR" sz="1400" i="1" dirty="0" err="1" smtClean="0"/>
              <a:t>e.g</a:t>
            </a:r>
            <a:r>
              <a:rPr lang="fr-FR" sz="1400" i="1" dirty="0" smtClean="0"/>
              <a:t>. Thuillier et al. 2011; Purvis et al., 2000)</a:t>
            </a:r>
          </a:p>
          <a:p>
            <a:r>
              <a:rPr lang="fr-FR" dirty="0" smtClean="0">
                <a:sym typeface="Wingdings" pitchFamily="2" charset="2"/>
              </a:rPr>
              <a:t> </a:t>
            </a:r>
            <a:r>
              <a:rPr lang="fr-FR" dirty="0" err="1" smtClean="0"/>
              <a:t>Species</a:t>
            </a:r>
            <a:r>
              <a:rPr lang="fr-FR" dirty="0" smtClean="0"/>
              <a:t> are </a:t>
            </a:r>
            <a:r>
              <a:rPr lang="fr-FR" dirty="0" err="1" smtClean="0"/>
              <a:t>catched</a:t>
            </a:r>
            <a:r>
              <a:rPr lang="fr-FR" dirty="0" smtClean="0"/>
              <a:t> </a:t>
            </a:r>
            <a:r>
              <a:rPr lang="fr-FR" dirty="0" err="1" smtClean="0">
                <a:sym typeface="Wingdings" pitchFamily="2" charset="2"/>
              </a:rPr>
              <a:t>regarding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special</a:t>
            </a:r>
            <a:r>
              <a:rPr lang="fr-FR" dirty="0" smtClean="0">
                <a:sym typeface="Wingdings" pitchFamily="2" charset="2"/>
              </a:rPr>
              <a:t> traits (or </a:t>
            </a:r>
            <a:r>
              <a:rPr lang="fr-FR" dirty="0" err="1" smtClean="0">
                <a:sym typeface="Wingdings" pitchFamily="2" charset="2"/>
              </a:rPr>
              <a:t>lineages</a:t>
            </a:r>
            <a:r>
              <a:rPr lang="fr-FR" dirty="0" smtClean="0">
                <a:sym typeface="Wingdings" pitchFamily="2" charset="2"/>
              </a:rPr>
              <a:t>) </a:t>
            </a:r>
            <a:r>
              <a:rPr lang="fr-FR" dirty="0" smtClean="0"/>
              <a:t> </a:t>
            </a:r>
            <a:endParaRPr lang="fr-FR" dirty="0"/>
          </a:p>
        </p:txBody>
      </p:sp>
      <p:grpSp>
        <p:nvGrpSpPr>
          <p:cNvPr id="4" name="Group 3"/>
          <p:cNvGrpSpPr/>
          <p:nvPr/>
        </p:nvGrpSpPr>
        <p:grpSpPr>
          <a:xfrm>
            <a:off x="467544" y="2279401"/>
            <a:ext cx="3096346" cy="2013695"/>
            <a:chOff x="251520" y="2276872"/>
            <a:chExt cx="4248472" cy="3086347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395536" y="4221088"/>
              <a:ext cx="0" cy="64807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395536" y="4221088"/>
              <a:ext cx="2880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251520" y="2276872"/>
              <a:ext cx="4248472" cy="3086347"/>
              <a:chOff x="251520" y="2276872"/>
              <a:chExt cx="4248472" cy="3086347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251520" y="2276872"/>
                <a:ext cx="4248472" cy="3086347"/>
                <a:chOff x="251520" y="2276872"/>
                <a:chExt cx="4248472" cy="3086347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251520" y="2276872"/>
                  <a:ext cx="4248472" cy="3086347"/>
                  <a:chOff x="251520" y="2276872"/>
                  <a:chExt cx="4248472" cy="3086347"/>
                </a:xfrm>
              </p:grpSpPr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251520" y="2276872"/>
                    <a:ext cx="4248472" cy="3086347"/>
                    <a:chOff x="251520" y="2276872"/>
                    <a:chExt cx="4248472" cy="3086347"/>
                  </a:xfrm>
                </p:grpSpPr>
                <p:grpSp>
                  <p:nvGrpSpPr>
                    <p:cNvPr id="14" name="Group 44"/>
                    <p:cNvGrpSpPr/>
                    <p:nvPr/>
                  </p:nvGrpSpPr>
                  <p:grpSpPr>
                    <a:xfrm>
                      <a:off x="251520" y="2276872"/>
                      <a:ext cx="4248472" cy="3086347"/>
                      <a:chOff x="611560" y="1772816"/>
                      <a:chExt cx="4248472" cy="3086347"/>
                    </a:xfrm>
                  </p:grpSpPr>
                  <p:grpSp>
                    <p:nvGrpSpPr>
                      <p:cNvPr id="16" name="Groupe 76"/>
                      <p:cNvGrpSpPr/>
                      <p:nvPr/>
                    </p:nvGrpSpPr>
                    <p:grpSpPr>
                      <a:xfrm>
                        <a:off x="1043608" y="1772816"/>
                        <a:ext cx="3456384" cy="2592288"/>
                        <a:chOff x="251520" y="1772816"/>
                        <a:chExt cx="3456384" cy="2592288"/>
                      </a:xfrm>
                    </p:grpSpPr>
                    <p:grpSp>
                      <p:nvGrpSpPr>
                        <p:cNvPr id="25" name="Groupe 52"/>
                        <p:cNvGrpSpPr/>
                        <p:nvPr/>
                      </p:nvGrpSpPr>
                      <p:grpSpPr>
                        <a:xfrm>
                          <a:off x="1331640" y="1772816"/>
                          <a:ext cx="1872210" cy="1368154"/>
                          <a:chOff x="1331640" y="3212976"/>
                          <a:chExt cx="1872210" cy="1368154"/>
                        </a:xfrm>
                      </p:grpSpPr>
                      <p:grpSp>
                        <p:nvGrpSpPr>
                          <p:cNvPr id="35" name="Groupe 48"/>
                          <p:cNvGrpSpPr/>
                          <p:nvPr/>
                        </p:nvGrpSpPr>
                        <p:grpSpPr>
                          <a:xfrm>
                            <a:off x="1331640" y="3429000"/>
                            <a:ext cx="1872210" cy="1152130"/>
                            <a:chOff x="1691681" y="1340768"/>
                            <a:chExt cx="1872210" cy="1152130"/>
                          </a:xfrm>
                        </p:grpSpPr>
                        <p:cxnSp>
                          <p:nvCxnSpPr>
                            <p:cNvPr id="37" name="Connecteur en angle 27"/>
                            <p:cNvCxnSpPr/>
                            <p:nvPr/>
                          </p:nvCxnSpPr>
                          <p:spPr>
                            <a:xfrm rot="16200000" flipH="1">
                              <a:off x="2483768" y="1412775"/>
                              <a:ext cx="1152130" cy="1008116"/>
                            </a:xfrm>
                            <a:prstGeom prst="bentConnector3">
                              <a:avLst>
                                <a:gd name="adj1" fmla="val 1223"/>
                              </a:avLst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38" name="Connecteur en angle 42"/>
                            <p:cNvCxnSpPr/>
                            <p:nvPr/>
                          </p:nvCxnSpPr>
                          <p:spPr>
                            <a:xfrm rot="10800000" flipV="1">
                              <a:off x="1691681" y="1340768"/>
                              <a:ext cx="872480" cy="567680"/>
                            </a:xfrm>
                            <a:prstGeom prst="bentConnector3">
                              <a:avLst>
                                <a:gd name="adj1" fmla="val 101311"/>
                              </a:avLst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cxnSp>
                        <p:nvCxnSpPr>
                          <p:cNvPr id="36" name="Connecteur droit 50"/>
                          <p:cNvCxnSpPr/>
                          <p:nvPr/>
                        </p:nvCxnSpPr>
                        <p:spPr>
                          <a:xfrm rot="5400000" flipH="1" flipV="1">
                            <a:off x="2159732" y="3320988"/>
                            <a:ext cx="216024" cy="0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26" name="Groupe 55"/>
                        <p:cNvGrpSpPr/>
                        <p:nvPr/>
                      </p:nvGrpSpPr>
                      <p:grpSpPr>
                        <a:xfrm>
                          <a:off x="755579" y="2564904"/>
                          <a:ext cx="1172287" cy="1800200"/>
                          <a:chOff x="2483773" y="3212976"/>
                          <a:chExt cx="2093369" cy="1800200"/>
                        </a:xfrm>
                      </p:grpSpPr>
                      <p:cxnSp>
                        <p:nvCxnSpPr>
                          <p:cNvPr id="33" name="Connecteur en angle 53"/>
                          <p:cNvCxnSpPr/>
                          <p:nvPr/>
                        </p:nvCxnSpPr>
                        <p:spPr>
                          <a:xfrm rot="16200000" flipH="1">
                            <a:off x="3144698" y="3580731"/>
                            <a:ext cx="1800200" cy="1064689"/>
                          </a:xfrm>
                          <a:prstGeom prst="bentConnector3">
                            <a:avLst>
                              <a:gd name="adj1" fmla="val 793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4" name="Connecteur en angle 54"/>
                          <p:cNvCxnSpPr/>
                          <p:nvPr/>
                        </p:nvCxnSpPr>
                        <p:spPr>
                          <a:xfrm rot="10800000" flipV="1">
                            <a:off x="2483773" y="3212976"/>
                            <a:ext cx="1028684" cy="567680"/>
                          </a:xfrm>
                          <a:prstGeom prst="bentConnector3">
                            <a:avLst>
                              <a:gd name="adj1" fmla="val 96297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27" name="Groupe 58"/>
                        <p:cNvGrpSpPr/>
                        <p:nvPr/>
                      </p:nvGrpSpPr>
                      <p:grpSpPr>
                        <a:xfrm>
                          <a:off x="251520" y="3140968"/>
                          <a:ext cx="1008112" cy="576064"/>
                          <a:chOff x="2483768" y="3212976"/>
                          <a:chExt cx="1800200" cy="576064"/>
                        </a:xfrm>
                      </p:grpSpPr>
                      <p:cxnSp>
                        <p:nvCxnSpPr>
                          <p:cNvPr id="31" name="Connecteur en angle 59"/>
                          <p:cNvCxnSpPr/>
                          <p:nvPr/>
                        </p:nvCxnSpPr>
                        <p:spPr>
                          <a:xfrm>
                            <a:off x="3347864" y="3212976"/>
                            <a:ext cx="936104" cy="576064"/>
                          </a:xfrm>
                          <a:prstGeom prst="bentConnector3">
                            <a:avLst>
                              <a:gd name="adj1" fmla="val 101893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2" name="Connecteur en angle 60"/>
                          <p:cNvCxnSpPr/>
                          <p:nvPr/>
                        </p:nvCxnSpPr>
                        <p:spPr>
                          <a:xfrm rot="10800000" flipV="1">
                            <a:off x="2483768" y="3212976"/>
                            <a:ext cx="872480" cy="567680"/>
                          </a:xfrm>
                          <a:prstGeom prst="bentConnector3">
                            <a:avLst>
                              <a:gd name="adj1" fmla="val 101311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cxnSp>
                      <p:nvCxnSpPr>
                        <p:cNvPr id="28" name="Connecteur en angle 68"/>
                        <p:cNvCxnSpPr/>
                        <p:nvPr/>
                      </p:nvCxnSpPr>
                      <p:spPr>
                        <a:xfrm>
                          <a:off x="3183686" y="3140968"/>
                          <a:ext cx="524218" cy="1224136"/>
                        </a:xfrm>
                        <a:prstGeom prst="bentConnector3">
                          <a:avLst>
                            <a:gd name="adj1" fmla="val 101893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" name="Connecteur en angle 72"/>
                        <p:cNvCxnSpPr/>
                        <p:nvPr/>
                      </p:nvCxnSpPr>
                      <p:spPr>
                        <a:xfrm rot="10800000" flipV="1">
                          <a:off x="971599" y="3717032"/>
                          <a:ext cx="279193" cy="638640"/>
                        </a:xfrm>
                        <a:prstGeom prst="bentConnector3">
                          <a:avLst>
                            <a:gd name="adj1" fmla="val 101311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0" name="Connecteur en angle 74"/>
                        <p:cNvCxnSpPr/>
                        <p:nvPr/>
                      </p:nvCxnSpPr>
                      <p:spPr>
                        <a:xfrm>
                          <a:off x="251520" y="3717032"/>
                          <a:ext cx="299553" cy="648072"/>
                        </a:xfrm>
                        <a:prstGeom prst="bentConnector3">
                          <a:avLst>
                            <a:gd name="adj1" fmla="val 101893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17" name="Group 43"/>
                      <p:cNvGrpSpPr/>
                      <p:nvPr/>
                    </p:nvGrpSpPr>
                    <p:grpSpPr>
                      <a:xfrm>
                        <a:off x="611560" y="4293096"/>
                        <a:ext cx="4248472" cy="566067"/>
                        <a:chOff x="611560" y="4293096"/>
                        <a:chExt cx="4248472" cy="566067"/>
                      </a:xfrm>
                    </p:grpSpPr>
                    <p:sp>
                      <p:nvSpPr>
                        <p:cNvPr id="18" name="ZoneTexte 79"/>
                        <p:cNvSpPr txBox="1"/>
                        <p:nvPr/>
                      </p:nvSpPr>
                      <p:spPr>
                        <a:xfrm>
                          <a:off x="611560" y="4304129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A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9" name="ZoneTexte 82"/>
                        <p:cNvSpPr txBox="1"/>
                        <p:nvPr/>
                      </p:nvSpPr>
                      <p:spPr>
                        <a:xfrm>
                          <a:off x="1187625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B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0" name="ZoneTexte 83"/>
                        <p:cNvSpPr txBox="1"/>
                        <p:nvPr/>
                      </p:nvSpPr>
                      <p:spPr>
                        <a:xfrm>
                          <a:off x="1619672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C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1" name="ZoneTexte 84"/>
                        <p:cNvSpPr txBox="1"/>
                        <p:nvPr/>
                      </p:nvSpPr>
                      <p:spPr>
                        <a:xfrm>
                          <a:off x="2195736" y="4293096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D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2" name="ZoneTexte 85"/>
                        <p:cNvSpPr txBox="1"/>
                        <p:nvPr/>
                      </p:nvSpPr>
                      <p:spPr>
                        <a:xfrm>
                          <a:off x="4355976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G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3" name="ZoneTexte 86"/>
                        <p:cNvSpPr txBox="1"/>
                        <p:nvPr/>
                      </p:nvSpPr>
                      <p:spPr>
                        <a:xfrm>
                          <a:off x="3347864" y="4293096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F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4" name="ZoneTexte 87"/>
                        <p:cNvSpPr txBox="1"/>
                        <p:nvPr/>
                      </p:nvSpPr>
                      <p:spPr>
                        <a:xfrm>
                          <a:off x="2555776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E</a:t>
                          </a:r>
                          <a:endParaRPr lang="fr-FR" b="1" dirty="0"/>
                        </a:p>
                      </p:txBody>
                    </p:sp>
                  </p:grpSp>
                </p:grpSp>
                <p:cxnSp>
                  <p:nvCxnSpPr>
                    <p:cNvPr id="15" name="Straight Connector 14"/>
                    <p:cNvCxnSpPr/>
                    <p:nvPr/>
                  </p:nvCxnSpPr>
                  <p:spPr>
                    <a:xfrm flipV="1">
                      <a:off x="1979712" y="4221088"/>
                      <a:ext cx="0" cy="648072"/>
                    </a:xfrm>
                    <a:prstGeom prst="line">
                      <a:avLst/>
                    </a:prstGeom>
                    <a:ln w="3810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3" name="Straight Connector 12"/>
                  <p:cNvCxnSpPr/>
                  <p:nvPr/>
                </p:nvCxnSpPr>
                <p:spPr>
                  <a:xfrm flipV="1">
                    <a:off x="3131840" y="3645024"/>
                    <a:ext cx="0" cy="122413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1691680" y="4221088"/>
                  <a:ext cx="28803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3131840" y="3645024"/>
                <a:ext cx="50405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38"/>
          <p:cNvGrpSpPr/>
          <p:nvPr/>
        </p:nvGrpSpPr>
        <p:grpSpPr>
          <a:xfrm>
            <a:off x="5580110" y="2204864"/>
            <a:ext cx="3024338" cy="2020893"/>
            <a:chOff x="4860032" y="2276872"/>
            <a:chExt cx="4248472" cy="3097381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7236296" y="2492896"/>
              <a:ext cx="10081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/>
            <p:cNvGrpSpPr/>
            <p:nvPr/>
          </p:nvGrpSpPr>
          <p:grpSpPr>
            <a:xfrm>
              <a:off x="4860032" y="2276872"/>
              <a:ext cx="4248472" cy="3097381"/>
              <a:chOff x="4860032" y="2276872"/>
              <a:chExt cx="4248472" cy="3097381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>
                <a:off x="6372200" y="3068960"/>
                <a:ext cx="57606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Group 42"/>
              <p:cNvGrpSpPr/>
              <p:nvPr/>
            </p:nvGrpSpPr>
            <p:grpSpPr>
              <a:xfrm>
                <a:off x="4860032" y="2276872"/>
                <a:ext cx="4248472" cy="3097381"/>
                <a:chOff x="4860032" y="2276872"/>
                <a:chExt cx="4248472" cy="3097381"/>
              </a:xfrm>
            </p:grpSpPr>
            <p:grpSp>
              <p:nvGrpSpPr>
                <p:cNvPr id="44" name="Group 44"/>
                <p:cNvGrpSpPr/>
                <p:nvPr/>
              </p:nvGrpSpPr>
              <p:grpSpPr>
                <a:xfrm>
                  <a:off x="4860032" y="2276872"/>
                  <a:ext cx="4248472" cy="3097381"/>
                  <a:chOff x="611560" y="1772816"/>
                  <a:chExt cx="4248472" cy="3097381"/>
                </a:xfrm>
              </p:grpSpPr>
              <p:grpSp>
                <p:nvGrpSpPr>
                  <p:cNvPr id="50" name="Groupe 76"/>
                  <p:cNvGrpSpPr/>
                  <p:nvPr/>
                </p:nvGrpSpPr>
                <p:grpSpPr>
                  <a:xfrm>
                    <a:off x="792087" y="1772816"/>
                    <a:ext cx="2267745" cy="2592288"/>
                    <a:chOff x="-1" y="1772816"/>
                    <a:chExt cx="2267745" cy="2592288"/>
                  </a:xfrm>
                </p:grpSpPr>
                <p:grpSp>
                  <p:nvGrpSpPr>
                    <p:cNvPr id="59" name="Groupe 52"/>
                    <p:cNvGrpSpPr/>
                    <p:nvPr/>
                  </p:nvGrpSpPr>
                  <p:grpSpPr>
                    <a:xfrm>
                      <a:off x="1331640" y="1772816"/>
                      <a:ext cx="936104" cy="783704"/>
                      <a:chOff x="1331640" y="3212976"/>
                      <a:chExt cx="936104" cy="783704"/>
                    </a:xfrm>
                  </p:grpSpPr>
                  <p:cxnSp>
                    <p:nvCxnSpPr>
                      <p:cNvPr id="70" name="Connecteur en angle 42"/>
                      <p:cNvCxnSpPr/>
                      <p:nvPr/>
                    </p:nvCxnSpPr>
                    <p:spPr>
                      <a:xfrm rot="10800000" flipV="1">
                        <a:off x="1331640" y="3429000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Connecteur droit 50"/>
                      <p:cNvCxnSpPr/>
                      <p:nvPr/>
                    </p:nvCxnSpPr>
                    <p:spPr>
                      <a:xfrm rot="5400000" flipH="1" flipV="1">
                        <a:off x="2159732" y="3320988"/>
                        <a:ext cx="216024" cy="0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60" name="Connecteur en angle 54"/>
                    <p:cNvCxnSpPr/>
                    <p:nvPr/>
                  </p:nvCxnSpPr>
                  <p:spPr>
                    <a:xfrm rot="10800000" flipV="1">
                      <a:off x="755579" y="2564904"/>
                      <a:ext cx="576063" cy="567680"/>
                    </a:xfrm>
                    <a:prstGeom prst="bentConnector3">
                      <a:avLst>
                        <a:gd name="adj1" fmla="val 96297"/>
                      </a:avLst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61" name="Groupe 58"/>
                    <p:cNvGrpSpPr/>
                    <p:nvPr/>
                  </p:nvGrpSpPr>
                  <p:grpSpPr>
                    <a:xfrm>
                      <a:off x="251520" y="3140968"/>
                      <a:ext cx="1008112" cy="576064"/>
                      <a:chOff x="2483768" y="3212976"/>
                      <a:chExt cx="1800200" cy="576064"/>
                    </a:xfrm>
                  </p:grpSpPr>
                  <p:cxnSp>
                    <p:nvCxnSpPr>
                      <p:cNvPr id="68" name="Connecteur en angle 59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9" name="Connecteur en angle 60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62" name="Groupe 70"/>
                    <p:cNvGrpSpPr/>
                    <p:nvPr/>
                  </p:nvGrpSpPr>
                  <p:grpSpPr>
                    <a:xfrm>
                      <a:off x="971599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66" name="Connecteur en angle 71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7" name="Connecteur en angle 72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63" name="Groupe 73"/>
                    <p:cNvGrpSpPr/>
                    <p:nvPr/>
                  </p:nvGrpSpPr>
                  <p:grpSpPr>
                    <a:xfrm>
                      <a:off x="-1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64" name="Connecteur en angle 74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5" name="Connecteur en angle 75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51" name="Group 43"/>
                  <p:cNvGrpSpPr/>
                  <p:nvPr/>
                </p:nvGrpSpPr>
                <p:grpSpPr>
                  <a:xfrm>
                    <a:off x="611560" y="4293096"/>
                    <a:ext cx="4248472" cy="577101"/>
                    <a:chOff x="611560" y="4293096"/>
                    <a:chExt cx="4248472" cy="577101"/>
                  </a:xfrm>
                </p:grpSpPr>
                <p:sp>
                  <p:nvSpPr>
                    <p:cNvPr id="52" name="ZoneTexte 79"/>
                    <p:cNvSpPr txBox="1"/>
                    <p:nvPr/>
                  </p:nvSpPr>
                  <p:spPr>
                    <a:xfrm>
                      <a:off x="611560" y="4304130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A</a:t>
                      </a:r>
                      <a:endParaRPr lang="fr-FR" b="1" dirty="0"/>
                    </a:p>
                  </p:txBody>
                </p:sp>
                <p:sp>
                  <p:nvSpPr>
                    <p:cNvPr id="53" name="ZoneTexte 82"/>
                    <p:cNvSpPr txBox="1"/>
                    <p:nvPr/>
                  </p:nvSpPr>
                  <p:spPr>
                    <a:xfrm>
                      <a:off x="1187624" y="4293096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B</a:t>
                      </a:r>
                      <a:endParaRPr lang="fr-FR" b="1" dirty="0"/>
                    </a:p>
                  </p:txBody>
                </p:sp>
                <p:sp>
                  <p:nvSpPr>
                    <p:cNvPr id="54" name="ZoneTexte 83"/>
                    <p:cNvSpPr txBox="1"/>
                    <p:nvPr/>
                  </p:nvSpPr>
                  <p:spPr>
                    <a:xfrm>
                      <a:off x="1619673" y="4293096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C</a:t>
                      </a:r>
                      <a:endParaRPr lang="fr-FR" b="1" dirty="0"/>
                    </a:p>
                  </p:txBody>
                </p:sp>
                <p:sp>
                  <p:nvSpPr>
                    <p:cNvPr id="55" name="ZoneTexte 84"/>
                    <p:cNvSpPr txBox="1"/>
                    <p:nvPr/>
                  </p:nvSpPr>
                  <p:spPr>
                    <a:xfrm>
                      <a:off x="2195736" y="4293096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D</a:t>
                      </a:r>
                      <a:endParaRPr lang="fr-FR" b="1" dirty="0"/>
                    </a:p>
                  </p:txBody>
                </p:sp>
                <p:sp>
                  <p:nvSpPr>
                    <p:cNvPr id="56" name="ZoneTexte 85"/>
                    <p:cNvSpPr txBox="1"/>
                    <p:nvPr/>
                  </p:nvSpPr>
                  <p:spPr>
                    <a:xfrm>
                      <a:off x="4355976" y="4293096"/>
                      <a:ext cx="504056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G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57" name="ZoneTexte 86"/>
                    <p:cNvSpPr txBox="1"/>
                    <p:nvPr/>
                  </p:nvSpPr>
                  <p:spPr>
                    <a:xfrm>
                      <a:off x="3347864" y="4293096"/>
                      <a:ext cx="504056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58" name="ZoneTexte 87"/>
                    <p:cNvSpPr txBox="1"/>
                    <p:nvPr/>
                  </p:nvSpPr>
                  <p:spPr>
                    <a:xfrm>
                      <a:off x="2555776" y="4293096"/>
                      <a:ext cx="504056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</p:grpSp>
            <p:cxnSp>
              <p:nvCxnSpPr>
                <p:cNvPr id="45" name="Straight Connector 44"/>
                <p:cNvCxnSpPr/>
                <p:nvPr/>
              </p:nvCxnSpPr>
              <p:spPr>
                <a:xfrm flipV="1">
                  <a:off x="6948264" y="3068960"/>
                  <a:ext cx="0" cy="180020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flipV="1">
                  <a:off x="7740352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flipV="1">
                  <a:off x="8748464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flipV="1">
                  <a:off x="8244408" y="2492896"/>
                  <a:ext cx="0" cy="122413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7740352" y="3717032"/>
                  <a:ext cx="1008112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74" name="TextBox 73"/>
          <p:cNvSpPr txBox="1"/>
          <p:nvPr/>
        </p:nvSpPr>
        <p:spPr>
          <a:xfrm>
            <a:off x="-36512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Main </a:t>
            </a:r>
            <a:r>
              <a:rPr lang="fr-FR" sz="2000" dirty="0" err="1" smtClean="0">
                <a:solidFill>
                  <a:srgbClr val="FF8700"/>
                </a:solidFill>
              </a:rPr>
              <a:t>hypothesis</a:t>
            </a:r>
            <a:r>
              <a:rPr lang="fr-FR" sz="2000" dirty="0" smtClean="0">
                <a:solidFill>
                  <a:srgbClr val="FF8700"/>
                </a:solidFill>
              </a:rPr>
              <a:t>: </a:t>
            </a:r>
            <a:r>
              <a:rPr lang="fr-FR" sz="2000" dirty="0" err="1" smtClean="0">
                <a:solidFill>
                  <a:srgbClr val="FF8700"/>
                </a:solidFill>
              </a:rPr>
              <a:t>human</a:t>
            </a:r>
            <a:r>
              <a:rPr lang="fr-FR" sz="2000" dirty="0" smtClean="0">
                <a:solidFill>
                  <a:srgbClr val="FF8700"/>
                </a:solidFill>
              </a:rPr>
              <a:t> pressure on </a:t>
            </a:r>
            <a:r>
              <a:rPr lang="fr-FR" sz="2000" dirty="0" err="1" smtClean="0">
                <a:solidFill>
                  <a:srgbClr val="FF8700"/>
                </a:solidFill>
              </a:rPr>
              <a:t>functional</a:t>
            </a:r>
            <a:r>
              <a:rPr lang="fr-FR" sz="2000" dirty="0" smtClean="0">
                <a:solidFill>
                  <a:srgbClr val="FF8700"/>
                </a:solidFill>
              </a:rPr>
              <a:t> and </a:t>
            </a:r>
            <a:r>
              <a:rPr lang="fr-FR" sz="2000" dirty="0" err="1" smtClean="0">
                <a:solidFill>
                  <a:srgbClr val="FF8700"/>
                </a:solidFill>
              </a:rPr>
              <a:t>phylogenetic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diversity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73" name="TextBox 72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8880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676943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</a:rPr>
              <a:t>- H</a:t>
            </a:r>
            <a:r>
              <a:rPr lang="fr-FR" b="1" baseline="-25000" dirty="0" smtClean="0">
                <a:solidFill>
                  <a:srgbClr val="00B050"/>
                </a:solidFill>
              </a:rPr>
              <a:t>0 </a:t>
            </a:r>
            <a:r>
              <a:rPr lang="fr-FR" b="1" dirty="0" smtClean="0">
                <a:solidFill>
                  <a:srgbClr val="00B050"/>
                </a:solidFill>
              </a:rPr>
              <a:t>= </a:t>
            </a:r>
            <a:r>
              <a:rPr lang="fr-FR" b="1" dirty="0" err="1" smtClean="0">
                <a:solidFill>
                  <a:srgbClr val="00B050"/>
                </a:solidFill>
              </a:rPr>
              <a:t>Random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hypothesis</a:t>
            </a:r>
            <a:endParaRPr lang="fr-FR" b="1" dirty="0" smtClean="0">
              <a:solidFill>
                <a:srgbClr val="00B050"/>
              </a:solidFill>
            </a:endParaRPr>
          </a:p>
          <a:p>
            <a:pPr>
              <a:buFont typeface="Wingdings"/>
              <a:buChar char="è"/>
            </a:pPr>
            <a:r>
              <a:rPr lang="fr-FR" dirty="0" smtClean="0"/>
              <a:t> </a:t>
            </a:r>
            <a:r>
              <a:rPr lang="fr-FR" dirty="0" err="1" smtClean="0"/>
              <a:t>Species</a:t>
            </a:r>
            <a:r>
              <a:rPr lang="fr-FR" dirty="0" smtClean="0"/>
              <a:t> are </a:t>
            </a:r>
            <a:r>
              <a:rPr lang="fr-FR" dirty="0" err="1" smtClean="0"/>
              <a:t>catched</a:t>
            </a:r>
            <a:r>
              <a:rPr lang="fr-FR" dirty="0" smtClean="0"/>
              <a:t> </a:t>
            </a:r>
            <a:r>
              <a:rPr lang="fr-FR" dirty="0" err="1" smtClean="0"/>
              <a:t>independently</a:t>
            </a:r>
            <a:r>
              <a:rPr lang="fr-FR" dirty="0" smtClean="0"/>
              <a:t> of </a:t>
            </a:r>
            <a:r>
              <a:rPr lang="fr-FR" dirty="0" err="1" smtClean="0"/>
              <a:t>their</a:t>
            </a:r>
            <a:r>
              <a:rPr lang="fr-FR" dirty="0" smtClean="0"/>
              <a:t> traits (or </a:t>
            </a:r>
            <a:r>
              <a:rPr lang="fr-FR" dirty="0" err="1" smtClean="0"/>
              <a:t>lineages</a:t>
            </a:r>
            <a:r>
              <a:rPr lang="fr-FR" dirty="0" smtClean="0"/>
              <a:t>)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b="1" dirty="0" smtClean="0">
                <a:solidFill>
                  <a:srgbClr val="FF0000"/>
                </a:solidFill>
              </a:rPr>
              <a:t>- H</a:t>
            </a:r>
            <a:r>
              <a:rPr lang="fr-FR" b="1" baseline="-25000" dirty="0" smtClean="0">
                <a:solidFill>
                  <a:srgbClr val="FF0000"/>
                </a:solidFill>
              </a:rPr>
              <a:t>1</a:t>
            </a:r>
            <a:r>
              <a:rPr lang="fr-FR" b="1" dirty="0" smtClean="0">
                <a:solidFill>
                  <a:srgbClr val="FF0000"/>
                </a:solidFill>
              </a:rPr>
              <a:t> = </a:t>
            </a:r>
            <a:r>
              <a:rPr lang="fr-FR" b="1" dirty="0">
                <a:solidFill>
                  <a:srgbClr val="FF0000"/>
                </a:solidFill>
              </a:rPr>
              <a:t>N</a:t>
            </a:r>
            <a:r>
              <a:rPr lang="fr-FR" b="1" dirty="0" smtClean="0">
                <a:solidFill>
                  <a:srgbClr val="FF0000"/>
                </a:solidFill>
              </a:rPr>
              <a:t>on </a:t>
            </a:r>
            <a:r>
              <a:rPr lang="fr-FR" b="1" dirty="0" err="1" smtClean="0">
                <a:solidFill>
                  <a:srgbClr val="FF0000"/>
                </a:solidFill>
              </a:rPr>
              <a:t>random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hypothesis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sz="1400" i="1" dirty="0" smtClean="0"/>
              <a:t>(</a:t>
            </a:r>
            <a:r>
              <a:rPr lang="fr-FR" sz="1400" i="1" dirty="0" err="1" smtClean="0"/>
              <a:t>e.g</a:t>
            </a:r>
            <a:r>
              <a:rPr lang="fr-FR" sz="1400" i="1" dirty="0" smtClean="0"/>
              <a:t>. Thuillier et al. 2011; Purvis et al., 2000)</a:t>
            </a:r>
          </a:p>
          <a:p>
            <a:r>
              <a:rPr lang="fr-FR" dirty="0" smtClean="0">
                <a:sym typeface="Wingdings" pitchFamily="2" charset="2"/>
              </a:rPr>
              <a:t> </a:t>
            </a:r>
            <a:r>
              <a:rPr lang="fr-FR" dirty="0" err="1" smtClean="0"/>
              <a:t>Species</a:t>
            </a:r>
            <a:r>
              <a:rPr lang="fr-FR" smtClean="0"/>
              <a:t> are </a:t>
            </a:r>
            <a:r>
              <a:rPr lang="fr-FR" dirty="0" err="1" smtClean="0"/>
              <a:t>catched</a:t>
            </a:r>
            <a:r>
              <a:rPr lang="fr-FR" dirty="0" smtClean="0"/>
              <a:t> </a:t>
            </a:r>
            <a:r>
              <a:rPr lang="fr-FR" dirty="0" err="1" smtClean="0">
                <a:sym typeface="Wingdings" pitchFamily="2" charset="2"/>
              </a:rPr>
              <a:t>regarding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special</a:t>
            </a:r>
            <a:r>
              <a:rPr lang="fr-FR" dirty="0" smtClean="0">
                <a:sym typeface="Wingdings" pitchFamily="2" charset="2"/>
              </a:rPr>
              <a:t> traits (or </a:t>
            </a:r>
            <a:r>
              <a:rPr lang="fr-FR" dirty="0" err="1" smtClean="0">
                <a:sym typeface="Wingdings" pitchFamily="2" charset="2"/>
              </a:rPr>
              <a:t>lineages</a:t>
            </a:r>
            <a:r>
              <a:rPr lang="fr-FR" dirty="0" smtClean="0">
                <a:sym typeface="Wingdings" pitchFamily="2" charset="2"/>
              </a:rPr>
              <a:t>) 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ZoneTexte 50"/>
          <p:cNvSpPr txBox="1"/>
          <p:nvPr/>
        </p:nvSpPr>
        <p:spPr>
          <a:xfrm>
            <a:off x="3076309" y="1700808"/>
            <a:ext cx="2647819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 </a:t>
            </a:r>
            <a:r>
              <a:rPr lang="fr-FR" sz="1600" b="1" dirty="0" smtClean="0">
                <a:solidFill>
                  <a:srgbClr val="00B050"/>
                </a:solidFill>
              </a:rPr>
              <a:t>Erosion</a:t>
            </a:r>
            <a:r>
              <a:rPr lang="fr-FR" sz="1600" dirty="0" smtClean="0"/>
              <a:t> </a:t>
            </a:r>
            <a:r>
              <a:rPr lang="fr-FR" sz="1600" b="1" dirty="0" smtClean="0">
                <a:solidFill>
                  <a:srgbClr val="00B050"/>
                </a:solidFill>
              </a:rPr>
              <a:t>H</a:t>
            </a:r>
            <a:r>
              <a:rPr lang="fr-FR" sz="1600" b="1" baseline="-25000" dirty="0" smtClean="0">
                <a:solidFill>
                  <a:srgbClr val="00B050"/>
                </a:solidFill>
              </a:rPr>
              <a:t>0 </a:t>
            </a:r>
            <a:r>
              <a:rPr lang="fr-FR" sz="1600" b="1" dirty="0" smtClean="0"/>
              <a:t>&lt;</a:t>
            </a:r>
            <a:r>
              <a:rPr lang="fr-FR" sz="1600" b="1" dirty="0" smtClean="0">
                <a:solidFill>
                  <a:srgbClr val="00B050"/>
                </a:solidFill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</a:rPr>
              <a:t>Erosion H</a:t>
            </a:r>
            <a:r>
              <a:rPr lang="fr-FR" sz="1600" b="1" baseline="-25000" dirty="0" smtClean="0">
                <a:solidFill>
                  <a:srgbClr val="FF0000"/>
                </a:solidFill>
              </a:rPr>
              <a:t>1</a:t>
            </a:r>
            <a:r>
              <a:rPr lang="fr-FR" sz="1600" b="1" dirty="0" smtClean="0">
                <a:solidFill>
                  <a:srgbClr val="FF0000"/>
                </a:solidFill>
              </a:rPr>
              <a:t> </a:t>
            </a:r>
            <a:r>
              <a:rPr lang="fr-FR" sz="1600" baseline="-25000" dirty="0" smtClean="0"/>
              <a:t>  </a:t>
            </a:r>
            <a:endParaRPr lang="fr-FR" sz="1600" baseline="-25000" dirty="0"/>
          </a:p>
        </p:txBody>
      </p:sp>
      <p:grpSp>
        <p:nvGrpSpPr>
          <p:cNvPr id="4" name="Group 3"/>
          <p:cNvGrpSpPr/>
          <p:nvPr/>
        </p:nvGrpSpPr>
        <p:grpSpPr>
          <a:xfrm>
            <a:off x="467544" y="2279401"/>
            <a:ext cx="3096346" cy="2013695"/>
            <a:chOff x="251520" y="2276872"/>
            <a:chExt cx="4248472" cy="3086347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395536" y="4221088"/>
              <a:ext cx="0" cy="64807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395536" y="4221088"/>
              <a:ext cx="2880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251520" y="2276872"/>
              <a:ext cx="4248472" cy="3086347"/>
              <a:chOff x="251520" y="2276872"/>
              <a:chExt cx="4248472" cy="3086347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251520" y="2276872"/>
                <a:ext cx="4248472" cy="3086347"/>
                <a:chOff x="251520" y="2276872"/>
                <a:chExt cx="4248472" cy="3086347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251520" y="2276872"/>
                  <a:ext cx="4248472" cy="3086347"/>
                  <a:chOff x="251520" y="2276872"/>
                  <a:chExt cx="4248472" cy="3086347"/>
                </a:xfrm>
              </p:grpSpPr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251520" y="2276872"/>
                    <a:ext cx="4248472" cy="3086347"/>
                    <a:chOff x="251520" y="2276872"/>
                    <a:chExt cx="4248472" cy="3086347"/>
                  </a:xfrm>
                </p:grpSpPr>
                <p:grpSp>
                  <p:nvGrpSpPr>
                    <p:cNvPr id="14" name="Group 44"/>
                    <p:cNvGrpSpPr/>
                    <p:nvPr/>
                  </p:nvGrpSpPr>
                  <p:grpSpPr>
                    <a:xfrm>
                      <a:off x="251520" y="2276872"/>
                      <a:ext cx="4248472" cy="3086347"/>
                      <a:chOff x="611560" y="1772816"/>
                      <a:chExt cx="4248472" cy="3086347"/>
                    </a:xfrm>
                  </p:grpSpPr>
                  <p:grpSp>
                    <p:nvGrpSpPr>
                      <p:cNvPr id="16" name="Groupe 76"/>
                      <p:cNvGrpSpPr/>
                      <p:nvPr/>
                    </p:nvGrpSpPr>
                    <p:grpSpPr>
                      <a:xfrm>
                        <a:off x="1043608" y="1772816"/>
                        <a:ext cx="3456384" cy="2592288"/>
                        <a:chOff x="251520" y="1772816"/>
                        <a:chExt cx="3456384" cy="2592288"/>
                      </a:xfrm>
                    </p:grpSpPr>
                    <p:grpSp>
                      <p:nvGrpSpPr>
                        <p:cNvPr id="25" name="Groupe 52"/>
                        <p:cNvGrpSpPr/>
                        <p:nvPr/>
                      </p:nvGrpSpPr>
                      <p:grpSpPr>
                        <a:xfrm>
                          <a:off x="1331640" y="1772816"/>
                          <a:ext cx="1872210" cy="1368154"/>
                          <a:chOff x="1331640" y="3212976"/>
                          <a:chExt cx="1872210" cy="1368154"/>
                        </a:xfrm>
                      </p:grpSpPr>
                      <p:grpSp>
                        <p:nvGrpSpPr>
                          <p:cNvPr id="35" name="Groupe 48"/>
                          <p:cNvGrpSpPr/>
                          <p:nvPr/>
                        </p:nvGrpSpPr>
                        <p:grpSpPr>
                          <a:xfrm>
                            <a:off x="1331640" y="3429000"/>
                            <a:ext cx="1872210" cy="1152130"/>
                            <a:chOff x="1691681" y="1340768"/>
                            <a:chExt cx="1872210" cy="1152130"/>
                          </a:xfrm>
                        </p:grpSpPr>
                        <p:cxnSp>
                          <p:nvCxnSpPr>
                            <p:cNvPr id="37" name="Connecteur en angle 27"/>
                            <p:cNvCxnSpPr/>
                            <p:nvPr/>
                          </p:nvCxnSpPr>
                          <p:spPr>
                            <a:xfrm rot="16200000" flipH="1">
                              <a:off x="2483768" y="1412775"/>
                              <a:ext cx="1152130" cy="1008116"/>
                            </a:xfrm>
                            <a:prstGeom prst="bentConnector3">
                              <a:avLst>
                                <a:gd name="adj1" fmla="val 1223"/>
                              </a:avLst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38" name="Connecteur en angle 42"/>
                            <p:cNvCxnSpPr/>
                            <p:nvPr/>
                          </p:nvCxnSpPr>
                          <p:spPr>
                            <a:xfrm rot="10800000" flipV="1">
                              <a:off x="1691681" y="1340768"/>
                              <a:ext cx="872480" cy="567680"/>
                            </a:xfrm>
                            <a:prstGeom prst="bentConnector3">
                              <a:avLst>
                                <a:gd name="adj1" fmla="val 101311"/>
                              </a:avLst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cxnSp>
                        <p:nvCxnSpPr>
                          <p:cNvPr id="36" name="Connecteur droit 50"/>
                          <p:cNvCxnSpPr/>
                          <p:nvPr/>
                        </p:nvCxnSpPr>
                        <p:spPr>
                          <a:xfrm rot="5400000" flipH="1" flipV="1">
                            <a:off x="2159732" y="3320988"/>
                            <a:ext cx="216024" cy="0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26" name="Groupe 55"/>
                        <p:cNvGrpSpPr/>
                        <p:nvPr/>
                      </p:nvGrpSpPr>
                      <p:grpSpPr>
                        <a:xfrm>
                          <a:off x="755579" y="2564904"/>
                          <a:ext cx="1172287" cy="1800200"/>
                          <a:chOff x="2483773" y="3212976"/>
                          <a:chExt cx="2093369" cy="1800200"/>
                        </a:xfrm>
                      </p:grpSpPr>
                      <p:cxnSp>
                        <p:nvCxnSpPr>
                          <p:cNvPr id="33" name="Connecteur en angle 53"/>
                          <p:cNvCxnSpPr/>
                          <p:nvPr/>
                        </p:nvCxnSpPr>
                        <p:spPr>
                          <a:xfrm rot="16200000" flipH="1">
                            <a:off x="3144698" y="3580731"/>
                            <a:ext cx="1800200" cy="1064689"/>
                          </a:xfrm>
                          <a:prstGeom prst="bentConnector3">
                            <a:avLst>
                              <a:gd name="adj1" fmla="val 793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4" name="Connecteur en angle 54"/>
                          <p:cNvCxnSpPr/>
                          <p:nvPr/>
                        </p:nvCxnSpPr>
                        <p:spPr>
                          <a:xfrm rot="10800000" flipV="1">
                            <a:off x="2483773" y="3212976"/>
                            <a:ext cx="1028684" cy="567680"/>
                          </a:xfrm>
                          <a:prstGeom prst="bentConnector3">
                            <a:avLst>
                              <a:gd name="adj1" fmla="val 96297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27" name="Groupe 58"/>
                        <p:cNvGrpSpPr/>
                        <p:nvPr/>
                      </p:nvGrpSpPr>
                      <p:grpSpPr>
                        <a:xfrm>
                          <a:off x="251520" y="3140968"/>
                          <a:ext cx="1008112" cy="576064"/>
                          <a:chOff x="2483768" y="3212976"/>
                          <a:chExt cx="1800200" cy="576064"/>
                        </a:xfrm>
                      </p:grpSpPr>
                      <p:cxnSp>
                        <p:nvCxnSpPr>
                          <p:cNvPr id="31" name="Connecteur en angle 59"/>
                          <p:cNvCxnSpPr/>
                          <p:nvPr/>
                        </p:nvCxnSpPr>
                        <p:spPr>
                          <a:xfrm>
                            <a:off x="3347864" y="3212976"/>
                            <a:ext cx="936104" cy="576064"/>
                          </a:xfrm>
                          <a:prstGeom prst="bentConnector3">
                            <a:avLst>
                              <a:gd name="adj1" fmla="val 101893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2" name="Connecteur en angle 60"/>
                          <p:cNvCxnSpPr/>
                          <p:nvPr/>
                        </p:nvCxnSpPr>
                        <p:spPr>
                          <a:xfrm rot="10800000" flipV="1">
                            <a:off x="2483768" y="3212976"/>
                            <a:ext cx="872480" cy="567680"/>
                          </a:xfrm>
                          <a:prstGeom prst="bentConnector3">
                            <a:avLst>
                              <a:gd name="adj1" fmla="val 101311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cxnSp>
                      <p:nvCxnSpPr>
                        <p:cNvPr id="28" name="Connecteur en angle 68"/>
                        <p:cNvCxnSpPr/>
                        <p:nvPr/>
                      </p:nvCxnSpPr>
                      <p:spPr>
                        <a:xfrm>
                          <a:off x="3183686" y="3140968"/>
                          <a:ext cx="524218" cy="1224136"/>
                        </a:xfrm>
                        <a:prstGeom prst="bentConnector3">
                          <a:avLst>
                            <a:gd name="adj1" fmla="val 101893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" name="Connecteur en angle 72"/>
                        <p:cNvCxnSpPr/>
                        <p:nvPr/>
                      </p:nvCxnSpPr>
                      <p:spPr>
                        <a:xfrm rot="10800000" flipV="1">
                          <a:off x="971599" y="3717032"/>
                          <a:ext cx="279193" cy="638640"/>
                        </a:xfrm>
                        <a:prstGeom prst="bentConnector3">
                          <a:avLst>
                            <a:gd name="adj1" fmla="val 101311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0" name="Connecteur en angle 74"/>
                        <p:cNvCxnSpPr/>
                        <p:nvPr/>
                      </p:nvCxnSpPr>
                      <p:spPr>
                        <a:xfrm>
                          <a:off x="251520" y="3717032"/>
                          <a:ext cx="299553" cy="648072"/>
                        </a:xfrm>
                        <a:prstGeom prst="bentConnector3">
                          <a:avLst>
                            <a:gd name="adj1" fmla="val 101893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17" name="Group 43"/>
                      <p:cNvGrpSpPr/>
                      <p:nvPr/>
                    </p:nvGrpSpPr>
                    <p:grpSpPr>
                      <a:xfrm>
                        <a:off x="611560" y="4293096"/>
                        <a:ext cx="4248472" cy="566067"/>
                        <a:chOff x="611560" y="4293096"/>
                        <a:chExt cx="4248472" cy="566067"/>
                      </a:xfrm>
                    </p:grpSpPr>
                    <p:sp>
                      <p:nvSpPr>
                        <p:cNvPr id="18" name="ZoneTexte 79"/>
                        <p:cNvSpPr txBox="1"/>
                        <p:nvPr/>
                      </p:nvSpPr>
                      <p:spPr>
                        <a:xfrm>
                          <a:off x="611560" y="4304129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A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9" name="ZoneTexte 82"/>
                        <p:cNvSpPr txBox="1"/>
                        <p:nvPr/>
                      </p:nvSpPr>
                      <p:spPr>
                        <a:xfrm>
                          <a:off x="1187625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B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0" name="ZoneTexte 83"/>
                        <p:cNvSpPr txBox="1"/>
                        <p:nvPr/>
                      </p:nvSpPr>
                      <p:spPr>
                        <a:xfrm>
                          <a:off x="1619672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C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1" name="ZoneTexte 84"/>
                        <p:cNvSpPr txBox="1"/>
                        <p:nvPr/>
                      </p:nvSpPr>
                      <p:spPr>
                        <a:xfrm>
                          <a:off x="2195736" y="4293096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D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2" name="ZoneTexte 85"/>
                        <p:cNvSpPr txBox="1"/>
                        <p:nvPr/>
                      </p:nvSpPr>
                      <p:spPr>
                        <a:xfrm>
                          <a:off x="4355976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G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3" name="ZoneTexte 86"/>
                        <p:cNvSpPr txBox="1"/>
                        <p:nvPr/>
                      </p:nvSpPr>
                      <p:spPr>
                        <a:xfrm>
                          <a:off x="3347864" y="4293096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F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4" name="ZoneTexte 87"/>
                        <p:cNvSpPr txBox="1"/>
                        <p:nvPr/>
                      </p:nvSpPr>
                      <p:spPr>
                        <a:xfrm>
                          <a:off x="2555776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E</a:t>
                          </a:r>
                          <a:endParaRPr lang="fr-FR" b="1" dirty="0"/>
                        </a:p>
                      </p:txBody>
                    </p:sp>
                  </p:grpSp>
                </p:grpSp>
                <p:cxnSp>
                  <p:nvCxnSpPr>
                    <p:cNvPr id="15" name="Straight Connector 14"/>
                    <p:cNvCxnSpPr/>
                    <p:nvPr/>
                  </p:nvCxnSpPr>
                  <p:spPr>
                    <a:xfrm flipV="1">
                      <a:off x="1979712" y="4221088"/>
                      <a:ext cx="0" cy="648072"/>
                    </a:xfrm>
                    <a:prstGeom prst="line">
                      <a:avLst/>
                    </a:prstGeom>
                    <a:ln w="3810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3" name="Straight Connector 12"/>
                  <p:cNvCxnSpPr/>
                  <p:nvPr/>
                </p:nvCxnSpPr>
                <p:spPr>
                  <a:xfrm flipV="1">
                    <a:off x="3131840" y="3645024"/>
                    <a:ext cx="0" cy="122413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1691680" y="4221088"/>
                  <a:ext cx="28803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3131840" y="3645024"/>
                <a:ext cx="50405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38"/>
          <p:cNvGrpSpPr/>
          <p:nvPr/>
        </p:nvGrpSpPr>
        <p:grpSpPr>
          <a:xfrm>
            <a:off x="5580110" y="2204864"/>
            <a:ext cx="3024338" cy="2020893"/>
            <a:chOff x="4860032" y="2276872"/>
            <a:chExt cx="4248472" cy="3097381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7236296" y="2492896"/>
              <a:ext cx="10081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/>
            <p:cNvGrpSpPr/>
            <p:nvPr/>
          </p:nvGrpSpPr>
          <p:grpSpPr>
            <a:xfrm>
              <a:off x="4860032" y="2276872"/>
              <a:ext cx="4248472" cy="3097381"/>
              <a:chOff x="4860032" y="2276872"/>
              <a:chExt cx="4248472" cy="3097381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>
                <a:off x="6372200" y="3068960"/>
                <a:ext cx="57606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Group 42"/>
              <p:cNvGrpSpPr/>
              <p:nvPr/>
            </p:nvGrpSpPr>
            <p:grpSpPr>
              <a:xfrm>
                <a:off x="4860032" y="2276872"/>
                <a:ext cx="4248472" cy="3097381"/>
                <a:chOff x="4860032" y="2276872"/>
                <a:chExt cx="4248472" cy="3097381"/>
              </a:xfrm>
            </p:grpSpPr>
            <p:grpSp>
              <p:nvGrpSpPr>
                <p:cNvPr id="44" name="Group 44"/>
                <p:cNvGrpSpPr/>
                <p:nvPr/>
              </p:nvGrpSpPr>
              <p:grpSpPr>
                <a:xfrm>
                  <a:off x="4860032" y="2276872"/>
                  <a:ext cx="4248472" cy="3097381"/>
                  <a:chOff x="611560" y="1772816"/>
                  <a:chExt cx="4248472" cy="3097381"/>
                </a:xfrm>
              </p:grpSpPr>
              <p:grpSp>
                <p:nvGrpSpPr>
                  <p:cNvPr id="50" name="Groupe 76"/>
                  <p:cNvGrpSpPr/>
                  <p:nvPr/>
                </p:nvGrpSpPr>
                <p:grpSpPr>
                  <a:xfrm>
                    <a:off x="792087" y="1772816"/>
                    <a:ext cx="2267745" cy="2592288"/>
                    <a:chOff x="-1" y="1772816"/>
                    <a:chExt cx="2267745" cy="2592288"/>
                  </a:xfrm>
                </p:grpSpPr>
                <p:grpSp>
                  <p:nvGrpSpPr>
                    <p:cNvPr id="59" name="Groupe 52"/>
                    <p:cNvGrpSpPr/>
                    <p:nvPr/>
                  </p:nvGrpSpPr>
                  <p:grpSpPr>
                    <a:xfrm>
                      <a:off x="1331640" y="1772816"/>
                      <a:ext cx="936104" cy="783704"/>
                      <a:chOff x="1331640" y="3212976"/>
                      <a:chExt cx="936104" cy="783704"/>
                    </a:xfrm>
                  </p:grpSpPr>
                  <p:cxnSp>
                    <p:nvCxnSpPr>
                      <p:cNvPr id="70" name="Connecteur en angle 42"/>
                      <p:cNvCxnSpPr/>
                      <p:nvPr/>
                    </p:nvCxnSpPr>
                    <p:spPr>
                      <a:xfrm rot="10800000" flipV="1">
                        <a:off x="1331640" y="3429000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Connecteur droit 50"/>
                      <p:cNvCxnSpPr/>
                      <p:nvPr/>
                    </p:nvCxnSpPr>
                    <p:spPr>
                      <a:xfrm rot="5400000" flipH="1" flipV="1">
                        <a:off x="2159732" y="3320988"/>
                        <a:ext cx="216024" cy="0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60" name="Connecteur en angle 54"/>
                    <p:cNvCxnSpPr/>
                    <p:nvPr/>
                  </p:nvCxnSpPr>
                  <p:spPr>
                    <a:xfrm rot="10800000" flipV="1">
                      <a:off x="755579" y="2564904"/>
                      <a:ext cx="576063" cy="567680"/>
                    </a:xfrm>
                    <a:prstGeom prst="bentConnector3">
                      <a:avLst>
                        <a:gd name="adj1" fmla="val 96297"/>
                      </a:avLst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61" name="Groupe 58"/>
                    <p:cNvGrpSpPr/>
                    <p:nvPr/>
                  </p:nvGrpSpPr>
                  <p:grpSpPr>
                    <a:xfrm>
                      <a:off x="251520" y="3140968"/>
                      <a:ext cx="1008112" cy="576064"/>
                      <a:chOff x="2483768" y="3212976"/>
                      <a:chExt cx="1800200" cy="576064"/>
                    </a:xfrm>
                  </p:grpSpPr>
                  <p:cxnSp>
                    <p:nvCxnSpPr>
                      <p:cNvPr id="68" name="Connecteur en angle 59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9" name="Connecteur en angle 60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62" name="Groupe 70"/>
                    <p:cNvGrpSpPr/>
                    <p:nvPr/>
                  </p:nvGrpSpPr>
                  <p:grpSpPr>
                    <a:xfrm>
                      <a:off x="971599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66" name="Connecteur en angle 71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7" name="Connecteur en angle 72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63" name="Groupe 73"/>
                    <p:cNvGrpSpPr/>
                    <p:nvPr/>
                  </p:nvGrpSpPr>
                  <p:grpSpPr>
                    <a:xfrm>
                      <a:off x="-1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64" name="Connecteur en angle 74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5" name="Connecteur en angle 75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51" name="Group 43"/>
                  <p:cNvGrpSpPr/>
                  <p:nvPr/>
                </p:nvGrpSpPr>
                <p:grpSpPr>
                  <a:xfrm>
                    <a:off x="611560" y="4293096"/>
                    <a:ext cx="4248472" cy="577101"/>
                    <a:chOff x="611560" y="4293096"/>
                    <a:chExt cx="4248472" cy="577101"/>
                  </a:xfrm>
                </p:grpSpPr>
                <p:sp>
                  <p:nvSpPr>
                    <p:cNvPr id="52" name="ZoneTexte 79"/>
                    <p:cNvSpPr txBox="1"/>
                    <p:nvPr/>
                  </p:nvSpPr>
                  <p:spPr>
                    <a:xfrm>
                      <a:off x="611560" y="4304130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A</a:t>
                      </a:r>
                      <a:endParaRPr lang="fr-FR" b="1" dirty="0"/>
                    </a:p>
                  </p:txBody>
                </p:sp>
                <p:sp>
                  <p:nvSpPr>
                    <p:cNvPr id="53" name="ZoneTexte 82"/>
                    <p:cNvSpPr txBox="1"/>
                    <p:nvPr/>
                  </p:nvSpPr>
                  <p:spPr>
                    <a:xfrm>
                      <a:off x="1187624" y="4293096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B</a:t>
                      </a:r>
                      <a:endParaRPr lang="fr-FR" b="1" dirty="0"/>
                    </a:p>
                  </p:txBody>
                </p:sp>
                <p:sp>
                  <p:nvSpPr>
                    <p:cNvPr id="54" name="ZoneTexte 83"/>
                    <p:cNvSpPr txBox="1"/>
                    <p:nvPr/>
                  </p:nvSpPr>
                  <p:spPr>
                    <a:xfrm>
                      <a:off x="1619673" y="4293096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C</a:t>
                      </a:r>
                      <a:endParaRPr lang="fr-FR" b="1" dirty="0"/>
                    </a:p>
                  </p:txBody>
                </p:sp>
                <p:sp>
                  <p:nvSpPr>
                    <p:cNvPr id="55" name="ZoneTexte 84"/>
                    <p:cNvSpPr txBox="1"/>
                    <p:nvPr/>
                  </p:nvSpPr>
                  <p:spPr>
                    <a:xfrm>
                      <a:off x="2195736" y="4293096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D</a:t>
                      </a:r>
                      <a:endParaRPr lang="fr-FR" b="1" dirty="0"/>
                    </a:p>
                  </p:txBody>
                </p:sp>
                <p:sp>
                  <p:nvSpPr>
                    <p:cNvPr id="56" name="ZoneTexte 85"/>
                    <p:cNvSpPr txBox="1"/>
                    <p:nvPr/>
                  </p:nvSpPr>
                  <p:spPr>
                    <a:xfrm>
                      <a:off x="4355976" y="4293096"/>
                      <a:ext cx="504056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G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57" name="ZoneTexte 86"/>
                    <p:cNvSpPr txBox="1"/>
                    <p:nvPr/>
                  </p:nvSpPr>
                  <p:spPr>
                    <a:xfrm>
                      <a:off x="3347864" y="4293096"/>
                      <a:ext cx="504056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58" name="ZoneTexte 87"/>
                    <p:cNvSpPr txBox="1"/>
                    <p:nvPr/>
                  </p:nvSpPr>
                  <p:spPr>
                    <a:xfrm>
                      <a:off x="2555776" y="4293096"/>
                      <a:ext cx="504056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</p:grpSp>
            <p:cxnSp>
              <p:nvCxnSpPr>
                <p:cNvPr id="45" name="Straight Connector 44"/>
                <p:cNvCxnSpPr/>
                <p:nvPr/>
              </p:nvCxnSpPr>
              <p:spPr>
                <a:xfrm flipV="1">
                  <a:off x="6948264" y="3068960"/>
                  <a:ext cx="0" cy="180020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flipV="1">
                  <a:off x="7740352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flipV="1">
                  <a:off x="8748464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flipV="1">
                  <a:off x="8244408" y="2492896"/>
                  <a:ext cx="0" cy="122413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7740352" y="3717032"/>
                  <a:ext cx="1008112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74" name="TextBox 73"/>
          <p:cNvSpPr txBox="1"/>
          <p:nvPr/>
        </p:nvSpPr>
        <p:spPr>
          <a:xfrm>
            <a:off x="-36512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Main </a:t>
            </a:r>
            <a:r>
              <a:rPr lang="fr-FR" sz="2000" dirty="0" err="1" smtClean="0">
                <a:solidFill>
                  <a:srgbClr val="FF8700"/>
                </a:solidFill>
              </a:rPr>
              <a:t>hypothesis</a:t>
            </a:r>
            <a:r>
              <a:rPr lang="fr-FR" sz="2000" dirty="0" smtClean="0">
                <a:solidFill>
                  <a:srgbClr val="FF8700"/>
                </a:solidFill>
              </a:rPr>
              <a:t>: </a:t>
            </a:r>
            <a:r>
              <a:rPr lang="fr-FR" sz="2000" dirty="0" err="1" smtClean="0">
                <a:solidFill>
                  <a:srgbClr val="FF8700"/>
                </a:solidFill>
              </a:rPr>
              <a:t>human</a:t>
            </a:r>
            <a:r>
              <a:rPr lang="fr-FR" sz="2000" dirty="0" smtClean="0">
                <a:solidFill>
                  <a:srgbClr val="FF8700"/>
                </a:solidFill>
              </a:rPr>
              <a:t> pressure on </a:t>
            </a:r>
            <a:r>
              <a:rPr lang="fr-FR" sz="2000" dirty="0" err="1" smtClean="0">
                <a:solidFill>
                  <a:srgbClr val="FF8700"/>
                </a:solidFill>
              </a:rPr>
              <a:t>functional</a:t>
            </a:r>
            <a:r>
              <a:rPr lang="fr-FR" sz="2000" dirty="0" smtClean="0">
                <a:solidFill>
                  <a:srgbClr val="FF8700"/>
                </a:solidFill>
              </a:rPr>
              <a:t> and </a:t>
            </a:r>
            <a:r>
              <a:rPr lang="fr-FR" sz="2000" dirty="0" err="1" smtClean="0">
                <a:solidFill>
                  <a:srgbClr val="FF8700"/>
                </a:solidFill>
              </a:rPr>
              <a:t>phylogenetic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diversity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75" name="TextBox 74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44396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342" y="620688"/>
            <a:ext cx="7925437" cy="4824536"/>
          </a:xfrm>
          <a:prstGeom prst="rect">
            <a:avLst/>
          </a:prstGeom>
        </p:spPr>
      </p:pic>
      <p:sp>
        <p:nvSpPr>
          <p:cNvPr id="6" name="CustomShape 2"/>
          <p:cNvSpPr/>
          <p:nvPr/>
        </p:nvSpPr>
        <p:spPr>
          <a:xfrm>
            <a:off x="251519" y="5373216"/>
            <a:ext cx="7821259" cy="2135738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fr-FR" sz="2000" b="1" dirty="0">
                <a:latin typeface="+mj-lt"/>
              </a:rPr>
              <a:t>17 </a:t>
            </a:r>
            <a:r>
              <a:rPr lang="fr-FR" sz="2000" b="1" dirty="0" smtClean="0">
                <a:latin typeface="+mj-lt"/>
              </a:rPr>
              <a:t>countries,  63 villages,  1553 </a:t>
            </a:r>
            <a:r>
              <a:rPr lang="fr-FR" sz="2000" b="1" dirty="0" err="1" smtClean="0">
                <a:latin typeface="+mj-lt"/>
              </a:rPr>
              <a:t>transects</a:t>
            </a:r>
            <a:r>
              <a:rPr lang="fr-FR" sz="2000" b="1" dirty="0" smtClean="0">
                <a:latin typeface="+mj-lt"/>
              </a:rPr>
              <a:t> (dive </a:t>
            </a:r>
            <a:r>
              <a:rPr lang="fr-FR" sz="2000" b="1" dirty="0" err="1" smtClean="0">
                <a:latin typeface="+mj-lt"/>
              </a:rPr>
              <a:t>transects</a:t>
            </a:r>
            <a:r>
              <a:rPr lang="fr-FR" sz="2000" b="1" dirty="0" smtClean="0">
                <a:latin typeface="+mj-lt"/>
              </a:rPr>
              <a:t>)</a:t>
            </a:r>
            <a:endParaRPr sz="2000" dirty="0">
              <a:latin typeface="+mj-lt"/>
            </a:endParaRPr>
          </a:p>
          <a:p>
            <a:pPr algn="ctr"/>
            <a:r>
              <a:rPr lang="fr-FR" sz="2000" i="1" dirty="0">
                <a:latin typeface="+mj-lt"/>
              </a:rPr>
              <a:t>(2002 – 2009</a:t>
            </a:r>
            <a:r>
              <a:rPr lang="fr-FR" sz="2000" i="1" dirty="0" smtClean="0">
                <a:latin typeface="+mj-lt"/>
              </a:rPr>
              <a:t>)</a:t>
            </a:r>
          </a:p>
          <a:p>
            <a:endParaRPr lang="fr-FR" sz="2000" i="1" dirty="0">
              <a:latin typeface="+mj-lt"/>
            </a:endParaRPr>
          </a:p>
          <a:p>
            <a:endParaRPr sz="2000" dirty="0">
              <a:latin typeface="+mj-lt"/>
            </a:endParaRPr>
          </a:p>
        </p:txBody>
      </p:sp>
      <p:pic>
        <p:nvPicPr>
          <p:cNvPr id="7" name="Picture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9525" y="6055200"/>
            <a:ext cx="3492000" cy="802800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681028"/>
            <a:ext cx="1204356" cy="120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1" name="TextBox 10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21893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1550" y="1258068"/>
            <a:ext cx="10224088" cy="5051252"/>
            <a:chOff x="555763" y="1635984"/>
            <a:chExt cx="9120767" cy="4547195"/>
          </a:xfrm>
        </p:grpSpPr>
        <p:pic>
          <p:nvPicPr>
            <p:cNvPr id="9" name="Picture 43" descr="tahiti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763" y="1635984"/>
              <a:ext cx="7844059" cy="4547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5494" y="4515671"/>
              <a:ext cx="2130897" cy="160268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004122" y="4722059"/>
              <a:ext cx="3672408" cy="748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è"/>
              </a:pPr>
              <a:r>
                <a:rPr lang="fr-FR" sz="1600" dirty="0" smtClean="0"/>
                <a:t>Fish </a:t>
              </a:r>
              <a:r>
                <a:rPr lang="fr-FR" sz="1600" dirty="0" err="1" smtClean="0"/>
                <a:t>communities</a:t>
              </a:r>
              <a:endParaRPr lang="fr-FR" sz="1600" dirty="0" smtClean="0"/>
            </a:p>
            <a:p>
              <a:pPr marL="285750" indent="-285750">
                <a:buFont typeface="Wingdings" pitchFamily="2" charset="2"/>
                <a:buChar char="è"/>
              </a:pPr>
              <a:r>
                <a:rPr lang="fr-FR" sz="1600" dirty="0" smtClean="0"/>
                <a:t>Substrat</a:t>
              </a:r>
            </a:p>
            <a:p>
              <a:pPr marL="285750" indent="-285750">
                <a:buFontTx/>
                <a:buChar char="-"/>
              </a:pPr>
              <a:endParaRPr lang="fr-FR" sz="1600" dirty="0"/>
            </a:p>
          </p:txBody>
        </p:sp>
        <p:pic>
          <p:nvPicPr>
            <p:cNvPr id="13" name="Picture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22376" y="1772816"/>
              <a:ext cx="1800200" cy="1224136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3923928" y="1916832"/>
              <a:ext cx="3096344" cy="5264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è"/>
              </a:pPr>
              <a:r>
                <a:rPr lang="fr-FR" sz="1600" dirty="0" smtClean="0"/>
                <a:t>Populations, </a:t>
              </a:r>
              <a:r>
                <a:rPr lang="fr-FR" sz="1600" dirty="0" err="1" smtClean="0"/>
                <a:t>fish</a:t>
              </a:r>
              <a:r>
                <a:rPr lang="fr-FR" sz="1600" dirty="0" smtClean="0"/>
                <a:t> catch</a:t>
              </a:r>
            </a:p>
            <a:p>
              <a:pPr marL="285750" indent="-285750">
                <a:buFont typeface="Wingdings" pitchFamily="2" charset="2"/>
                <a:buChar char="è"/>
              </a:pPr>
              <a:r>
                <a:rPr lang="fr-FR" sz="1600" dirty="0" err="1" smtClean="0"/>
                <a:t>Fishing</a:t>
              </a:r>
              <a:r>
                <a:rPr lang="fr-FR" sz="1600" dirty="0" smtClean="0"/>
                <a:t> techniques, etc.</a:t>
              </a:r>
              <a:endParaRPr lang="fr-FR" sz="1600" dirty="0"/>
            </a:p>
          </p:txBody>
        </p:sp>
      </p:grpSp>
      <p:graphicFrame>
        <p:nvGraphicFramePr>
          <p:cNvPr id="15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94750"/>
              </p:ext>
            </p:extLst>
          </p:nvPr>
        </p:nvGraphicFramePr>
        <p:xfrm>
          <a:off x="-21344" y="5369759"/>
          <a:ext cx="1782453" cy="148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1" name="Image Photo Editor" r:id="rId6" imgW="13238095" imgH="11104762" progId="">
                  <p:embed/>
                </p:oleObj>
              </mc:Choice>
              <mc:Fallback>
                <p:oleObj name="Image Photo Editor" r:id="rId6" imgW="13238095" imgH="1110476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344" y="5369759"/>
                        <a:ext cx="1782453" cy="1488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72090" y="5229200"/>
            <a:ext cx="2671965" cy="104782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8" name="TextBox 17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51520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Sampling</a:t>
            </a:r>
            <a:r>
              <a:rPr lang="fr-FR" sz="2000" dirty="0" smtClean="0">
                <a:solidFill>
                  <a:srgbClr val="FF8700"/>
                </a:solidFill>
              </a:rPr>
              <a:t> design</a:t>
            </a:r>
            <a:endParaRPr lang="fr-FR" sz="2000" dirty="0">
              <a:solidFill>
                <a:srgbClr val="FF87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0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1550" y="1258068"/>
            <a:ext cx="10224088" cy="5051252"/>
            <a:chOff x="555763" y="1635984"/>
            <a:chExt cx="9120767" cy="4547195"/>
          </a:xfrm>
        </p:grpSpPr>
        <p:pic>
          <p:nvPicPr>
            <p:cNvPr id="9" name="Picture 43" descr="tahiti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763" y="1635984"/>
              <a:ext cx="7844059" cy="4547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5494" y="4515671"/>
              <a:ext cx="2130897" cy="160268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004122" y="4722059"/>
              <a:ext cx="3672408" cy="748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è"/>
              </a:pPr>
              <a:r>
                <a:rPr lang="fr-FR" sz="1600" dirty="0" smtClean="0"/>
                <a:t>Fish </a:t>
              </a:r>
              <a:r>
                <a:rPr lang="fr-FR" sz="1600" dirty="0" err="1" smtClean="0"/>
                <a:t>communities</a:t>
              </a:r>
              <a:endParaRPr lang="fr-FR" sz="1600" dirty="0" smtClean="0"/>
            </a:p>
            <a:p>
              <a:pPr marL="285750" indent="-285750">
                <a:buFont typeface="Wingdings" pitchFamily="2" charset="2"/>
                <a:buChar char="è"/>
              </a:pPr>
              <a:r>
                <a:rPr lang="fr-FR" sz="1600" dirty="0" smtClean="0"/>
                <a:t>Substrat</a:t>
              </a:r>
            </a:p>
            <a:p>
              <a:pPr marL="285750" indent="-285750">
                <a:buFontTx/>
                <a:buChar char="-"/>
              </a:pPr>
              <a:endParaRPr lang="fr-FR" sz="1600" dirty="0"/>
            </a:p>
          </p:txBody>
        </p:sp>
        <p:pic>
          <p:nvPicPr>
            <p:cNvPr id="13" name="Picture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22376" y="1772816"/>
              <a:ext cx="1800200" cy="1224136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3923928" y="1916832"/>
              <a:ext cx="3096344" cy="5264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è"/>
              </a:pPr>
              <a:r>
                <a:rPr lang="fr-FR" sz="1600" dirty="0" smtClean="0"/>
                <a:t>Populations, </a:t>
              </a:r>
              <a:r>
                <a:rPr lang="fr-FR" sz="1600" dirty="0" err="1" smtClean="0"/>
                <a:t>fish</a:t>
              </a:r>
              <a:r>
                <a:rPr lang="fr-FR" sz="1600" dirty="0" smtClean="0"/>
                <a:t> catch</a:t>
              </a:r>
            </a:p>
            <a:p>
              <a:pPr marL="285750" indent="-285750">
                <a:buFont typeface="Wingdings" pitchFamily="2" charset="2"/>
                <a:buChar char="è"/>
              </a:pPr>
              <a:r>
                <a:rPr lang="fr-FR" sz="1600" dirty="0" err="1" smtClean="0"/>
                <a:t>Fishing</a:t>
              </a:r>
              <a:r>
                <a:rPr lang="fr-FR" sz="1600" dirty="0" smtClean="0"/>
                <a:t> techniques, etc.</a:t>
              </a:r>
              <a:endParaRPr lang="fr-FR" sz="1600" dirty="0"/>
            </a:p>
          </p:txBody>
        </p:sp>
      </p:grpSp>
      <p:graphicFrame>
        <p:nvGraphicFramePr>
          <p:cNvPr id="15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569846"/>
              </p:ext>
            </p:extLst>
          </p:nvPr>
        </p:nvGraphicFramePr>
        <p:xfrm>
          <a:off x="-21344" y="5369759"/>
          <a:ext cx="1782453" cy="148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1" name="Image Photo Editor" r:id="rId6" imgW="13238095" imgH="11104762" progId="">
                  <p:embed/>
                </p:oleObj>
              </mc:Choice>
              <mc:Fallback>
                <p:oleObj name="Image Photo Editor" r:id="rId6" imgW="13238095" imgH="1110476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344" y="5369759"/>
                        <a:ext cx="1782453" cy="1488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72090" y="5229200"/>
            <a:ext cx="2671965" cy="104782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8" name="TextBox 17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815576" y="6381328"/>
            <a:ext cx="777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ym typeface="Wingdings" pitchFamily="2" charset="2"/>
              </a:rPr>
              <a:t> </a:t>
            </a:r>
            <a:r>
              <a:rPr lang="fr-FR" sz="1600" dirty="0" smtClean="0"/>
              <a:t>A gradient of </a:t>
            </a:r>
            <a:r>
              <a:rPr lang="fr-FR" sz="1600" dirty="0" err="1" smtClean="0"/>
              <a:t>human</a:t>
            </a:r>
            <a:r>
              <a:rPr lang="fr-FR" sz="1600" dirty="0" smtClean="0"/>
              <a:t> pressure </a:t>
            </a:r>
            <a:r>
              <a:rPr lang="fr-FR" sz="1600" dirty="0" err="1" smtClean="0"/>
              <a:t>associated</a:t>
            </a:r>
            <a:r>
              <a:rPr lang="fr-FR" sz="1600" dirty="0" smtClean="0"/>
              <a:t> </a:t>
            </a:r>
            <a:r>
              <a:rPr lang="fr-FR" sz="1600" dirty="0" err="1" smtClean="0"/>
              <a:t>with</a:t>
            </a:r>
            <a:r>
              <a:rPr lang="fr-FR" sz="1600" dirty="0"/>
              <a:t> </a:t>
            </a:r>
            <a:r>
              <a:rPr lang="fr-FR" sz="1600" dirty="0" err="1" smtClean="0"/>
              <a:t>fish</a:t>
            </a:r>
            <a:r>
              <a:rPr lang="fr-FR" sz="1600" dirty="0" smtClean="0"/>
              <a:t> </a:t>
            </a:r>
            <a:r>
              <a:rPr lang="fr-FR" sz="1600" dirty="0" err="1" smtClean="0"/>
              <a:t>community</a:t>
            </a:r>
            <a:r>
              <a:rPr lang="fr-FR" sz="1600" dirty="0" smtClean="0"/>
              <a:t> structures</a:t>
            </a:r>
            <a:endParaRPr lang="en-GB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251520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Sampling</a:t>
            </a:r>
            <a:r>
              <a:rPr lang="fr-FR" sz="2000" dirty="0" smtClean="0">
                <a:solidFill>
                  <a:srgbClr val="FF8700"/>
                </a:solidFill>
              </a:rPr>
              <a:t> design</a:t>
            </a:r>
            <a:endParaRPr lang="fr-FR" sz="2000" dirty="0">
              <a:solidFill>
                <a:srgbClr val="FF87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68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Forme 96"/>
          <p:cNvCxnSpPr/>
          <p:nvPr/>
        </p:nvCxnSpPr>
        <p:spPr>
          <a:xfrm rot="5400000">
            <a:off x="3275856" y="692696"/>
            <a:ext cx="288032" cy="1588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27"/>
          <p:cNvGrpSpPr/>
          <p:nvPr/>
        </p:nvGrpSpPr>
        <p:grpSpPr>
          <a:xfrm>
            <a:off x="1475656" y="1556793"/>
            <a:ext cx="6408712" cy="3466407"/>
            <a:chOff x="131058" y="4005064"/>
            <a:chExt cx="4152910" cy="2104673"/>
          </a:xfrm>
        </p:grpSpPr>
        <p:grpSp>
          <p:nvGrpSpPr>
            <p:cNvPr id="5" name="Groupe 27"/>
            <p:cNvGrpSpPr/>
            <p:nvPr/>
          </p:nvGrpSpPr>
          <p:grpSpPr>
            <a:xfrm>
              <a:off x="131058" y="4437112"/>
              <a:ext cx="3792870" cy="1224136"/>
              <a:chOff x="395536" y="4653136"/>
              <a:chExt cx="3792870" cy="1224136"/>
            </a:xfrm>
          </p:grpSpPr>
          <p:pic>
            <p:nvPicPr>
              <p:cNvPr id="26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95536" y="4653136"/>
                <a:ext cx="2129487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483768" y="4653136"/>
                <a:ext cx="1704638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9" name="TextBox 29"/>
            <p:cNvSpPr txBox="1"/>
            <p:nvPr/>
          </p:nvSpPr>
          <p:spPr>
            <a:xfrm>
              <a:off x="899592" y="4005064"/>
              <a:ext cx="2592288" cy="242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u="sng" dirty="0" smtClean="0"/>
                <a:t>Focus on 2 </a:t>
              </a:r>
              <a:r>
                <a:rPr lang="fr-FR" sz="2000" b="1" u="sng" dirty="0" err="1" smtClean="0"/>
                <a:t>contrasted</a:t>
              </a:r>
              <a:r>
                <a:rPr lang="fr-FR" sz="2000" b="1" u="sng" dirty="0" smtClean="0"/>
                <a:t> </a:t>
              </a:r>
              <a:r>
                <a:rPr lang="fr-FR" sz="2000" b="1" u="sng" dirty="0" err="1" smtClean="0"/>
                <a:t>families</a:t>
              </a:r>
              <a:endParaRPr lang="fr-FR" sz="2000" b="1" u="sng" dirty="0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179512" y="5661248"/>
              <a:ext cx="1944216" cy="448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/>
                <a:t>Chaetodontidae</a:t>
              </a:r>
            </a:p>
            <a:p>
              <a:pPr algn="ctr"/>
              <a:r>
                <a:rPr lang="fr-FR" sz="1200" i="1" dirty="0" err="1" smtClean="0"/>
                <a:t>Butterfly</a:t>
              </a:r>
              <a:r>
                <a:rPr lang="fr-FR" sz="1200" i="1" dirty="0" smtClean="0"/>
                <a:t> </a:t>
              </a:r>
              <a:r>
                <a:rPr lang="fr-FR" sz="1200" i="1" dirty="0" err="1" smtClean="0"/>
                <a:t>fish</a:t>
              </a:r>
              <a:endParaRPr lang="fr-FR" sz="1200" i="1" dirty="0" smtClean="0"/>
            </a:p>
            <a:p>
              <a:pPr algn="ctr"/>
              <a:endParaRPr lang="fr-FR" sz="1200" dirty="0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1907704" y="5661248"/>
              <a:ext cx="2376264" cy="448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/>
                <a:t>Scaridae</a:t>
              </a:r>
            </a:p>
            <a:p>
              <a:pPr algn="ctr"/>
              <a:r>
                <a:rPr lang="fr-FR" sz="1200" i="1" dirty="0" err="1" smtClean="0"/>
                <a:t>Parrotfish</a:t>
              </a:r>
              <a:endParaRPr lang="fr-FR" sz="1200" i="1" dirty="0" smtClean="0"/>
            </a:p>
            <a:p>
              <a:pPr algn="ctr"/>
              <a:endParaRPr lang="fr-FR" sz="1200" dirty="0"/>
            </a:p>
          </p:txBody>
        </p:sp>
      </p:grpSp>
      <p:sp>
        <p:nvSpPr>
          <p:cNvPr id="36" name="ZoneTexte 35"/>
          <p:cNvSpPr txBox="1"/>
          <p:nvPr/>
        </p:nvSpPr>
        <p:spPr>
          <a:xfrm>
            <a:off x="2267744" y="486916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9900"/>
                </a:solidFill>
              </a:rPr>
              <a:t>NON-EXPLOITED</a:t>
            </a:r>
            <a:endParaRPr lang="fr-FR" b="1" dirty="0">
              <a:solidFill>
                <a:srgbClr val="009900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436096" y="485986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 EXPLOITED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6" name="TextBox 15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51520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Data </a:t>
            </a:r>
            <a:r>
              <a:rPr lang="fr-FR" sz="2000" dirty="0" err="1" smtClean="0">
                <a:solidFill>
                  <a:srgbClr val="FF8700"/>
                </a:solidFill>
              </a:rPr>
              <a:t>analysis</a:t>
            </a:r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36512" y="6362164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Functional traits (6): Maximum size, Diet, Home-range, Activity, Schooling, Level  (M. </a:t>
            </a:r>
            <a:r>
              <a:rPr lang="en-US" sz="1400" i="1" dirty="0" err="1" smtClean="0"/>
              <a:t>Kulbiki</a:t>
            </a:r>
            <a:r>
              <a:rPr lang="en-US" sz="1400" i="1" dirty="0" smtClean="0"/>
              <a:t>)</a:t>
            </a:r>
          </a:p>
          <a:p>
            <a:r>
              <a:rPr lang="en-US" sz="1400" i="1" dirty="0" smtClean="0"/>
              <a:t>Phylogenetic trees: Cowman &amp; Bellwood 2011 (</a:t>
            </a:r>
            <a:r>
              <a:rPr lang="en-GB" sz="1400" i="1" dirty="0" err="1" smtClean="0"/>
              <a:t>J.Evol</a:t>
            </a:r>
            <a:r>
              <a:rPr lang="en-GB" sz="1400" i="1" dirty="0" smtClean="0"/>
              <a:t>. </a:t>
            </a:r>
            <a:r>
              <a:rPr lang="en-GB" sz="1400" i="1" dirty="0" err="1" smtClean="0"/>
              <a:t>Biol</a:t>
            </a:r>
            <a:r>
              <a:rPr lang="en-US" sz="1400" i="1" dirty="0" smtClean="0"/>
              <a:t>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49699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36512" y="1196752"/>
            <a:ext cx="9145016" cy="1478495"/>
            <a:chOff x="-36512" y="547513"/>
            <a:chExt cx="9145016" cy="1478495"/>
          </a:xfrm>
        </p:grpSpPr>
        <p:sp>
          <p:nvSpPr>
            <p:cNvPr id="5" name="TextBox 4"/>
            <p:cNvSpPr txBox="1"/>
            <p:nvPr/>
          </p:nvSpPr>
          <p:spPr>
            <a:xfrm>
              <a:off x="-36512" y="547513"/>
              <a:ext cx="3312368" cy="1477328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sz="1500" b="1" u="sng" dirty="0" smtClean="0">
                  <a:solidFill>
                    <a:srgbClr val="00B0F0"/>
                  </a:solidFill>
                </a:rPr>
                <a:t>~ 65 </a:t>
              </a:r>
              <a:r>
                <a:rPr lang="fr-FR" sz="1500" u="sng" dirty="0">
                  <a:solidFill>
                    <a:srgbClr val="00B0F0"/>
                  </a:solidFill>
                </a:rPr>
                <a:t>« </a:t>
              </a:r>
              <a:r>
                <a:rPr lang="fr-FR" sz="1500" u="sng" dirty="0" err="1" smtClean="0">
                  <a:solidFill>
                    <a:srgbClr val="00B0F0"/>
                  </a:solidFill>
                </a:rPr>
                <a:t>socio-economic</a:t>
              </a:r>
              <a:r>
                <a:rPr lang="fr-FR" sz="1500" u="sng" dirty="0">
                  <a:solidFill>
                    <a:srgbClr val="00B0F0"/>
                  </a:solidFill>
                </a:rPr>
                <a:t> » </a:t>
              </a:r>
              <a:r>
                <a:rPr lang="fr-FR" sz="1500" u="sng" dirty="0" smtClean="0">
                  <a:solidFill>
                    <a:srgbClr val="00B0F0"/>
                  </a:solidFill>
                </a:rPr>
                <a:t>variables </a:t>
              </a:r>
            </a:p>
            <a:p>
              <a:r>
                <a:rPr lang="fr-FR" sz="1500" dirty="0" smtClean="0"/>
                <a:t>- </a:t>
              </a:r>
              <a:r>
                <a:rPr lang="fr-FR" sz="1500" dirty="0" err="1" smtClean="0"/>
                <a:t>demography</a:t>
              </a:r>
              <a:endParaRPr lang="fr-FR" sz="1500" dirty="0" smtClean="0"/>
            </a:p>
            <a:p>
              <a:r>
                <a:rPr lang="fr-FR" sz="1500" dirty="0" smtClean="0"/>
                <a:t>- </a:t>
              </a:r>
              <a:r>
                <a:rPr lang="fr-FR" sz="1500" dirty="0" err="1" smtClean="0"/>
                <a:t>economic</a:t>
              </a:r>
              <a:r>
                <a:rPr lang="fr-FR" sz="1500" dirty="0" smtClean="0"/>
                <a:t> (GDP, HDI)</a:t>
              </a:r>
            </a:p>
            <a:p>
              <a:r>
                <a:rPr lang="fr-FR" sz="1500" dirty="0" smtClean="0"/>
                <a:t>- salaries, </a:t>
              </a:r>
              <a:r>
                <a:rPr lang="fr-FR" sz="1500" dirty="0" err="1" smtClean="0"/>
                <a:t>market</a:t>
              </a:r>
              <a:r>
                <a:rPr lang="fr-FR" sz="1500" dirty="0" smtClean="0"/>
                <a:t> distance</a:t>
              </a:r>
            </a:p>
            <a:p>
              <a:r>
                <a:rPr lang="fr-FR" sz="1500" dirty="0" smtClean="0"/>
                <a:t>- </a:t>
              </a:r>
              <a:r>
                <a:rPr lang="fr-FR" sz="1500" dirty="0" err="1" smtClean="0"/>
                <a:t>fishing</a:t>
              </a:r>
              <a:r>
                <a:rPr lang="fr-FR" sz="1500" dirty="0" smtClean="0"/>
                <a:t> techniques, catch</a:t>
              </a:r>
            </a:p>
            <a:p>
              <a:r>
                <a:rPr lang="fr-FR" sz="1500" dirty="0" smtClean="0"/>
                <a:t>- etc.</a:t>
              </a:r>
              <a:endParaRPr lang="fr-FR" sz="15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347864" y="548680"/>
              <a:ext cx="2448272" cy="1477328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txBody>
            <a:bodyPr wrap="square">
              <a:spAutoFit/>
            </a:bodyPr>
            <a:lstStyle/>
            <a:p>
              <a:r>
                <a:rPr lang="fr-FR" sz="1500" u="sng" dirty="0">
                  <a:solidFill>
                    <a:srgbClr val="00B050"/>
                  </a:solidFill>
                </a:rPr>
                <a:t>~ 29« Habitat » variables </a:t>
              </a:r>
            </a:p>
            <a:p>
              <a:pPr marL="285750" indent="-285750">
                <a:buFontTx/>
                <a:buChar char="-"/>
              </a:pPr>
              <a:r>
                <a:rPr lang="fr-FR" sz="1500" dirty="0" smtClean="0"/>
                <a:t>Type </a:t>
              </a:r>
              <a:r>
                <a:rPr lang="fr-FR" sz="1500" dirty="0"/>
                <a:t>of </a:t>
              </a:r>
              <a:r>
                <a:rPr lang="fr-FR" sz="1500" dirty="0" err="1" smtClean="0"/>
                <a:t>reef</a:t>
              </a:r>
              <a:endParaRPr lang="fr-FR" sz="1500" dirty="0" smtClean="0"/>
            </a:p>
            <a:p>
              <a:pPr marL="285750" indent="-285750">
                <a:buFontTx/>
                <a:buChar char="-"/>
              </a:pPr>
              <a:r>
                <a:rPr lang="fr-FR" sz="1500" dirty="0" err="1" smtClean="0"/>
                <a:t>Depth</a:t>
              </a:r>
              <a:r>
                <a:rPr lang="fr-FR" sz="1500" dirty="0"/>
                <a:t>, </a:t>
              </a:r>
              <a:r>
                <a:rPr lang="fr-FR" sz="1500" dirty="0" err="1" smtClean="0"/>
                <a:t>Habitability</a:t>
              </a:r>
              <a:endParaRPr lang="fr-FR" sz="1500" dirty="0" smtClean="0"/>
            </a:p>
            <a:p>
              <a:pPr marL="285750" indent="-285750">
                <a:buFontTx/>
                <a:buChar char="-"/>
              </a:pPr>
              <a:r>
                <a:rPr lang="fr-FR" sz="1500" dirty="0" smtClean="0"/>
                <a:t>% </a:t>
              </a:r>
              <a:r>
                <a:rPr lang="fr-FR" sz="1500" dirty="0" err="1"/>
                <a:t>coral</a:t>
              </a:r>
              <a:r>
                <a:rPr lang="fr-FR" sz="1500" dirty="0"/>
                <a:t> </a:t>
              </a:r>
              <a:r>
                <a:rPr lang="fr-FR" sz="1500" dirty="0" err="1" smtClean="0"/>
                <a:t>cover</a:t>
              </a:r>
              <a:endParaRPr lang="fr-FR" sz="1500" dirty="0" smtClean="0"/>
            </a:p>
            <a:p>
              <a:pPr marL="285750" indent="-285750">
                <a:buFontTx/>
                <a:buChar char="-"/>
              </a:pPr>
              <a:r>
                <a:rPr lang="fr-FR" sz="1500" dirty="0" smtClean="0"/>
                <a:t>etc.</a:t>
              </a:r>
            </a:p>
            <a:p>
              <a:endParaRPr lang="fr-FR" sz="15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8144" y="548680"/>
              <a:ext cx="3240360" cy="1477328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fr-FR" sz="1500" b="1" u="sng" dirty="0">
                  <a:solidFill>
                    <a:srgbClr val="FF0000"/>
                  </a:solidFill>
                </a:rPr>
                <a:t>~ 15 </a:t>
              </a:r>
              <a:r>
                <a:rPr lang="fr-FR" sz="1500" u="sng" dirty="0">
                  <a:solidFill>
                    <a:srgbClr val="FF0000"/>
                  </a:solidFill>
                </a:rPr>
                <a:t>« </a:t>
              </a:r>
              <a:r>
                <a:rPr lang="fr-FR" sz="1500" u="sng" dirty="0" err="1">
                  <a:solidFill>
                    <a:srgbClr val="FF0000"/>
                  </a:solidFill>
                </a:rPr>
                <a:t>Biogeographic</a:t>
              </a:r>
              <a:r>
                <a:rPr lang="fr-FR" sz="1500" u="sng" dirty="0">
                  <a:solidFill>
                    <a:srgbClr val="FF0000"/>
                  </a:solidFill>
                </a:rPr>
                <a:t> » variables </a:t>
              </a:r>
              <a:endParaRPr lang="fr-FR" sz="1500" u="sng" dirty="0" smtClean="0">
                <a:solidFill>
                  <a:srgbClr val="FF0000"/>
                </a:solidFill>
              </a:endParaRPr>
            </a:p>
            <a:p>
              <a:r>
                <a:rPr lang="fr-FR" sz="1500" dirty="0" smtClean="0"/>
                <a:t>-  Latitude</a:t>
              </a:r>
              <a:r>
                <a:rPr lang="fr-FR" sz="1500" dirty="0"/>
                <a:t>, longitude</a:t>
              </a:r>
            </a:p>
            <a:p>
              <a:r>
                <a:rPr lang="fr-FR" sz="1500" dirty="0" smtClean="0"/>
                <a:t>- Distance </a:t>
              </a:r>
              <a:r>
                <a:rPr lang="fr-FR" sz="1500" dirty="0"/>
                <a:t>to </a:t>
              </a:r>
              <a:r>
                <a:rPr lang="fr-FR" sz="1500" dirty="0" err="1"/>
                <a:t>biodiversity</a:t>
              </a:r>
              <a:r>
                <a:rPr lang="fr-FR" sz="1500" dirty="0"/>
                <a:t> </a:t>
              </a:r>
              <a:r>
                <a:rPr lang="fr-FR" sz="1500" dirty="0" err="1" smtClean="0"/>
                <a:t>hotspot</a:t>
              </a:r>
              <a:endParaRPr lang="fr-FR" sz="1500" dirty="0" smtClean="0"/>
            </a:p>
            <a:p>
              <a:r>
                <a:rPr lang="fr-FR" sz="1500" dirty="0" smtClean="0"/>
                <a:t>- Type </a:t>
              </a:r>
              <a:r>
                <a:rPr lang="fr-FR" sz="1500" dirty="0"/>
                <a:t>of </a:t>
              </a:r>
              <a:r>
                <a:rPr lang="fr-FR" sz="1500" dirty="0" err="1"/>
                <a:t>island</a:t>
              </a:r>
              <a:r>
                <a:rPr lang="fr-FR" sz="1500" dirty="0"/>
                <a:t>, size of the </a:t>
              </a:r>
              <a:r>
                <a:rPr lang="fr-FR" sz="1500" dirty="0" err="1" smtClean="0"/>
                <a:t>island</a:t>
              </a:r>
              <a:endParaRPr lang="fr-FR" sz="1500" dirty="0" smtClean="0"/>
            </a:p>
            <a:p>
              <a:r>
                <a:rPr lang="fr-FR" sz="1500" dirty="0" smtClean="0"/>
                <a:t>- </a:t>
              </a:r>
              <a:r>
                <a:rPr lang="fr-FR" sz="1500" dirty="0" err="1" smtClean="0"/>
                <a:t>Connectivity</a:t>
              </a:r>
              <a:r>
                <a:rPr lang="fr-FR" sz="1500" dirty="0" smtClean="0"/>
                <a:t> variables</a:t>
              </a:r>
            </a:p>
            <a:p>
              <a:endParaRPr lang="fr-FR" sz="15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26" name="TextBox 25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51520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Data </a:t>
            </a:r>
            <a:r>
              <a:rPr lang="fr-FR" sz="2000" dirty="0" err="1" smtClean="0">
                <a:solidFill>
                  <a:srgbClr val="FF8700"/>
                </a:solidFill>
              </a:rPr>
              <a:t>analysis</a:t>
            </a:r>
            <a:endParaRPr lang="fr-FR" sz="2000" dirty="0">
              <a:solidFill>
                <a:srgbClr val="FF87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2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36512" y="1196752"/>
            <a:ext cx="9145016" cy="3469188"/>
            <a:chOff x="-36512" y="547513"/>
            <a:chExt cx="9145016" cy="3469188"/>
          </a:xfrm>
        </p:grpSpPr>
        <p:grpSp>
          <p:nvGrpSpPr>
            <p:cNvPr id="10" name="Group 9"/>
            <p:cNvGrpSpPr/>
            <p:nvPr/>
          </p:nvGrpSpPr>
          <p:grpSpPr>
            <a:xfrm>
              <a:off x="-36512" y="547513"/>
              <a:ext cx="9145016" cy="1478495"/>
              <a:chOff x="-36512" y="547513"/>
              <a:chExt cx="9145016" cy="1478495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-36512" y="547513"/>
                <a:ext cx="3312368" cy="1477328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1500" b="1" u="sng" dirty="0" smtClean="0">
                    <a:solidFill>
                      <a:srgbClr val="00B0F0"/>
                    </a:solidFill>
                  </a:rPr>
                  <a:t>~ 65 </a:t>
                </a:r>
                <a:r>
                  <a:rPr lang="fr-FR" sz="1500" u="sng" dirty="0">
                    <a:solidFill>
                      <a:srgbClr val="00B0F0"/>
                    </a:solidFill>
                  </a:rPr>
                  <a:t>« </a:t>
                </a:r>
                <a:r>
                  <a:rPr lang="fr-FR" sz="1500" u="sng" dirty="0" err="1" smtClean="0">
                    <a:solidFill>
                      <a:srgbClr val="00B0F0"/>
                    </a:solidFill>
                  </a:rPr>
                  <a:t>socio-economic</a:t>
                </a:r>
                <a:r>
                  <a:rPr lang="fr-FR" sz="1500" u="sng" dirty="0">
                    <a:solidFill>
                      <a:srgbClr val="00B0F0"/>
                    </a:solidFill>
                  </a:rPr>
                  <a:t> » </a:t>
                </a:r>
                <a:r>
                  <a:rPr lang="fr-FR" sz="1500" u="sng" dirty="0" smtClean="0">
                    <a:solidFill>
                      <a:srgbClr val="00B0F0"/>
                    </a:solidFill>
                  </a:rPr>
                  <a:t>variables </a:t>
                </a:r>
              </a:p>
              <a:p>
                <a:r>
                  <a:rPr lang="fr-FR" sz="1500" dirty="0" smtClean="0"/>
                  <a:t>- </a:t>
                </a:r>
                <a:r>
                  <a:rPr lang="fr-FR" sz="1500" dirty="0" err="1" smtClean="0"/>
                  <a:t>demography</a:t>
                </a:r>
                <a:endParaRPr lang="fr-FR" sz="1500" dirty="0" smtClean="0"/>
              </a:p>
              <a:p>
                <a:r>
                  <a:rPr lang="fr-FR" sz="1500" dirty="0" smtClean="0"/>
                  <a:t>- </a:t>
                </a:r>
                <a:r>
                  <a:rPr lang="fr-FR" sz="1500" dirty="0" err="1" smtClean="0"/>
                  <a:t>economic</a:t>
                </a:r>
                <a:r>
                  <a:rPr lang="fr-FR" sz="1500" dirty="0" smtClean="0"/>
                  <a:t> (GDP, HDI)</a:t>
                </a:r>
              </a:p>
              <a:p>
                <a:r>
                  <a:rPr lang="fr-FR" sz="1500" dirty="0" smtClean="0"/>
                  <a:t>- salaries, </a:t>
                </a:r>
                <a:r>
                  <a:rPr lang="fr-FR" sz="1500" dirty="0" err="1" smtClean="0"/>
                  <a:t>market</a:t>
                </a:r>
                <a:r>
                  <a:rPr lang="fr-FR" sz="1500" dirty="0" smtClean="0"/>
                  <a:t> distance</a:t>
                </a:r>
              </a:p>
              <a:p>
                <a:r>
                  <a:rPr lang="fr-FR" sz="1500" dirty="0" smtClean="0"/>
                  <a:t>- </a:t>
                </a:r>
                <a:r>
                  <a:rPr lang="fr-FR" sz="1500" dirty="0" err="1" smtClean="0"/>
                  <a:t>fishing</a:t>
                </a:r>
                <a:r>
                  <a:rPr lang="fr-FR" sz="1500" dirty="0" smtClean="0"/>
                  <a:t> techniques, catch</a:t>
                </a:r>
              </a:p>
              <a:p>
                <a:r>
                  <a:rPr lang="fr-FR" sz="1500" dirty="0" smtClean="0"/>
                  <a:t>- etc.</a:t>
                </a:r>
                <a:endParaRPr lang="fr-FR" sz="1500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347864" y="548680"/>
                <a:ext cx="2448272" cy="1477328"/>
              </a:xfrm>
              <a:prstGeom prst="rect">
                <a:avLst/>
              </a:prstGeom>
              <a:ln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fr-FR" sz="1500" u="sng" dirty="0">
                    <a:solidFill>
                      <a:srgbClr val="00B050"/>
                    </a:solidFill>
                  </a:rPr>
                  <a:t>~ 29« Habitat » variables 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1500" dirty="0" smtClean="0"/>
                  <a:t>Type </a:t>
                </a:r>
                <a:r>
                  <a:rPr lang="fr-FR" sz="1500" dirty="0"/>
                  <a:t>of </a:t>
                </a:r>
                <a:r>
                  <a:rPr lang="fr-FR" sz="1500" dirty="0" err="1" smtClean="0"/>
                  <a:t>reef</a:t>
                </a:r>
                <a:endParaRPr lang="fr-FR" sz="15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500" dirty="0" err="1" smtClean="0"/>
                  <a:t>Depth</a:t>
                </a:r>
                <a:r>
                  <a:rPr lang="fr-FR" sz="1500" dirty="0"/>
                  <a:t>, </a:t>
                </a:r>
                <a:r>
                  <a:rPr lang="fr-FR" sz="1500" dirty="0" err="1" smtClean="0"/>
                  <a:t>Habitability</a:t>
                </a:r>
                <a:endParaRPr lang="fr-FR" sz="15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500" dirty="0" smtClean="0"/>
                  <a:t>% </a:t>
                </a:r>
                <a:r>
                  <a:rPr lang="fr-FR" sz="1500" dirty="0" err="1"/>
                  <a:t>coral</a:t>
                </a:r>
                <a:r>
                  <a:rPr lang="fr-FR" sz="1500" dirty="0"/>
                  <a:t> </a:t>
                </a:r>
                <a:r>
                  <a:rPr lang="fr-FR" sz="1500" dirty="0" err="1" smtClean="0"/>
                  <a:t>cover</a:t>
                </a:r>
                <a:endParaRPr lang="fr-FR" sz="15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500" dirty="0" smtClean="0"/>
                  <a:t>etc.</a:t>
                </a:r>
              </a:p>
              <a:p>
                <a:endParaRPr lang="fr-FR" sz="1500" dirty="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868144" y="548680"/>
                <a:ext cx="3240360" cy="1477328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fr-FR" sz="1500" b="1" u="sng" dirty="0">
                    <a:solidFill>
                      <a:srgbClr val="FF0000"/>
                    </a:solidFill>
                  </a:rPr>
                  <a:t>~ 15 </a:t>
                </a:r>
                <a:r>
                  <a:rPr lang="fr-FR" sz="1500" u="sng" dirty="0">
                    <a:solidFill>
                      <a:srgbClr val="FF0000"/>
                    </a:solidFill>
                  </a:rPr>
                  <a:t>« </a:t>
                </a:r>
                <a:r>
                  <a:rPr lang="fr-FR" sz="1500" u="sng" dirty="0" err="1">
                    <a:solidFill>
                      <a:srgbClr val="FF0000"/>
                    </a:solidFill>
                  </a:rPr>
                  <a:t>Biogeographic</a:t>
                </a:r>
                <a:r>
                  <a:rPr lang="fr-FR" sz="1500" u="sng" dirty="0">
                    <a:solidFill>
                      <a:srgbClr val="FF0000"/>
                    </a:solidFill>
                  </a:rPr>
                  <a:t> » variables </a:t>
                </a:r>
                <a:endParaRPr lang="fr-FR" sz="1500" u="sng" dirty="0" smtClean="0">
                  <a:solidFill>
                    <a:srgbClr val="FF0000"/>
                  </a:solidFill>
                </a:endParaRPr>
              </a:p>
              <a:p>
                <a:r>
                  <a:rPr lang="fr-FR" sz="1500" dirty="0" smtClean="0"/>
                  <a:t>-  Latitude</a:t>
                </a:r>
                <a:r>
                  <a:rPr lang="fr-FR" sz="1500" dirty="0"/>
                  <a:t>, longitude</a:t>
                </a:r>
              </a:p>
              <a:p>
                <a:r>
                  <a:rPr lang="fr-FR" sz="1500" dirty="0" smtClean="0"/>
                  <a:t>- Distance </a:t>
                </a:r>
                <a:r>
                  <a:rPr lang="fr-FR" sz="1500" dirty="0"/>
                  <a:t>to </a:t>
                </a:r>
                <a:r>
                  <a:rPr lang="fr-FR" sz="1500" dirty="0" err="1"/>
                  <a:t>biodiversity</a:t>
                </a:r>
                <a:r>
                  <a:rPr lang="fr-FR" sz="1500" dirty="0"/>
                  <a:t> </a:t>
                </a:r>
                <a:r>
                  <a:rPr lang="fr-FR" sz="1500" dirty="0" err="1" smtClean="0"/>
                  <a:t>hotspot</a:t>
                </a:r>
                <a:endParaRPr lang="fr-FR" sz="1500" dirty="0" smtClean="0"/>
              </a:p>
              <a:p>
                <a:r>
                  <a:rPr lang="fr-FR" sz="1500" dirty="0" smtClean="0"/>
                  <a:t>- Type </a:t>
                </a:r>
                <a:r>
                  <a:rPr lang="fr-FR" sz="1500" dirty="0"/>
                  <a:t>of </a:t>
                </a:r>
                <a:r>
                  <a:rPr lang="fr-FR" sz="1500" dirty="0" err="1"/>
                  <a:t>island</a:t>
                </a:r>
                <a:r>
                  <a:rPr lang="fr-FR" sz="1500" dirty="0"/>
                  <a:t>, size of the </a:t>
                </a:r>
                <a:r>
                  <a:rPr lang="fr-FR" sz="1500" dirty="0" err="1" smtClean="0"/>
                  <a:t>island</a:t>
                </a:r>
                <a:endParaRPr lang="fr-FR" sz="1500" dirty="0" smtClean="0"/>
              </a:p>
              <a:p>
                <a:r>
                  <a:rPr lang="fr-FR" sz="1500" dirty="0" smtClean="0"/>
                  <a:t>- </a:t>
                </a:r>
                <a:r>
                  <a:rPr lang="fr-FR" sz="1500" dirty="0" err="1" smtClean="0"/>
                  <a:t>Connectivity</a:t>
                </a:r>
                <a:r>
                  <a:rPr lang="fr-FR" sz="1500" dirty="0" smtClean="0"/>
                  <a:t> variables</a:t>
                </a:r>
              </a:p>
              <a:p>
                <a:endParaRPr lang="fr-FR" sz="1500" dirty="0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467544" y="2098016"/>
              <a:ext cx="8424936" cy="1918685"/>
              <a:chOff x="467544" y="2098016"/>
              <a:chExt cx="8424936" cy="1918685"/>
            </a:xfrm>
          </p:grpSpPr>
          <p:cxnSp>
            <p:nvCxnSpPr>
              <p:cNvPr id="11" name="Straight Arrow Connector 10"/>
              <p:cNvCxnSpPr/>
              <p:nvPr/>
            </p:nvCxnSpPr>
            <p:spPr>
              <a:xfrm>
                <a:off x="1619672" y="2098016"/>
                <a:ext cx="0" cy="682912"/>
              </a:xfrm>
              <a:prstGeom prst="straightConnector1">
                <a:avLst/>
              </a:prstGeom>
              <a:ln w="28575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>
                <a:off x="4572000" y="2098016"/>
                <a:ext cx="0" cy="682912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>
                <a:off x="7452320" y="2098016"/>
                <a:ext cx="0" cy="68291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467544" y="2843644"/>
                <a:ext cx="29523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err="1" smtClean="0"/>
                  <a:t>Socio-Economic</a:t>
                </a:r>
                <a:r>
                  <a:rPr lang="fr-FR" dirty="0" smtClean="0"/>
                  <a:t> PCOA</a:t>
                </a:r>
                <a:endParaRPr lang="en-GB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79912" y="2843644"/>
                <a:ext cx="18722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Habitat PCOA</a:t>
                </a:r>
                <a:endParaRPr lang="en-GB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300192" y="2843644"/>
                <a:ext cx="2592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err="1" smtClean="0"/>
                  <a:t>Biogeography</a:t>
                </a:r>
                <a:r>
                  <a:rPr lang="fr-FR" dirty="0" smtClean="0"/>
                  <a:t>  PCOA</a:t>
                </a:r>
                <a:endParaRPr lang="en-GB" dirty="0"/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>
                <a:off x="1619672" y="3212976"/>
                <a:ext cx="0" cy="341456"/>
              </a:xfrm>
              <a:prstGeom prst="straightConnector1">
                <a:avLst/>
              </a:prstGeom>
              <a:ln w="28575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4572000" y="3178136"/>
                <a:ext cx="0" cy="322872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7452320" y="3212976"/>
                <a:ext cx="0" cy="341456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971600" y="3635732"/>
                <a:ext cx="20162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5 first axes</a:t>
                </a:r>
                <a:endParaRPr lang="en-GB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923928" y="3647369"/>
                <a:ext cx="20162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5 first axes</a:t>
                </a:r>
                <a:endParaRPr lang="en-GB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804248" y="3645024"/>
                <a:ext cx="20162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5 first axes</a:t>
                </a:r>
                <a:endParaRPr lang="en-GB" dirty="0"/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26" name="TextBox 25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51520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Data </a:t>
            </a:r>
            <a:r>
              <a:rPr lang="fr-FR" sz="2000" dirty="0" err="1" smtClean="0">
                <a:solidFill>
                  <a:srgbClr val="FF8700"/>
                </a:solidFill>
              </a:rPr>
              <a:t>analysis</a:t>
            </a:r>
            <a:endParaRPr lang="fr-FR" sz="2000" dirty="0">
              <a:solidFill>
                <a:srgbClr val="FF87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2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36512" y="1196752"/>
            <a:ext cx="9145016" cy="5152644"/>
            <a:chOff x="-36512" y="547513"/>
            <a:chExt cx="9145016" cy="5152644"/>
          </a:xfrm>
        </p:grpSpPr>
        <p:grpSp>
          <p:nvGrpSpPr>
            <p:cNvPr id="10" name="Group 9"/>
            <p:cNvGrpSpPr/>
            <p:nvPr/>
          </p:nvGrpSpPr>
          <p:grpSpPr>
            <a:xfrm>
              <a:off x="-36512" y="547513"/>
              <a:ext cx="9145016" cy="1478495"/>
              <a:chOff x="-36512" y="547513"/>
              <a:chExt cx="9145016" cy="1478495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-36512" y="547513"/>
                <a:ext cx="3312368" cy="1477328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1500" b="1" u="sng" dirty="0" smtClean="0">
                    <a:solidFill>
                      <a:srgbClr val="00B0F0"/>
                    </a:solidFill>
                  </a:rPr>
                  <a:t>~ 65 </a:t>
                </a:r>
                <a:r>
                  <a:rPr lang="fr-FR" sz="1500" u="sng" dirty="0">
                    <a:solidFill>
                      <a:srgbClr val="00B0F0"/>
                    </a:solidFill>
                  </a:rPr>
                  <a:t>« </a:t>
                </a:r>
                <a:r>
                  <a:rPr lang="fr-FR" sz="1500" u="sng" dirty="0" err="1" smtClean="0">
                    <a:solidFill>
                      <a:srgbClr val="00B0F0"/>
                    </a:solidFill>
                  </a:rPr>
                  <a:t>socio-economic</a:t>
                </a:r>
                <a:r>
                  <a:rPr lang="fr-FR" sz="1500" u="sng" dirty="0">
                    <a:solidFill>
                      <a:srgbClr val="00B0F0"/>
                    </a:solidFill>
                  </a:rPr>
                  <a:t> » </a:t>
                </a:r>
                <a:r>
                  <a:rPr lang="fr-FR" sz="1500" u="sng" dirty="0" smtClean="0">
                    <a:solidFill>
                      <a:srgbClr val="00B0F0"/>
                    </a:solidFill>
                  </a:rPr>
                  <a:t>variables </a:t>
                </a:r>
              </a:p>
              <a:p>
                <a:r>
                  <a:rPr lang="fr-FR" sz="1500" dirty="0" smtClean="0"/>
                  <a:t>- </a:t>
                </a:r>
                <a:r>
                  <a:rPr lang="fr-FR" sz="1500" dirty="0" err="1" smtClean="0"/>
                  <a:t>demography</a:t>
                </a:r>
                <a:endParaRPr lang="fr-FR" sz="1500" dirty="0" smtClean="0"/>
              </a:p>
              <a:p>
                <a:r>
                  <a:rPr lang="fr-FR" sz="1500" dirty="0" smtClean="0"/>
                  <a:t>- </a:t>
                </a:r>
                <a:r>
                  <a:rPr lang="fr-FR" sz="1500" dirty="0" err="1" smtClean="0"/>
                  <a:t>economic</a:t>
                </a:r>
                <a:r>
                  <a:rPr lang="fr-FR" sz="1500" dirty="0" smtClean="0"/>
                  <a:t> (GDP, HDI)</a:t>
                </a:r>
              </a:p>
              <a:p>
                <a:r>
                  <a:rPr lang="fr-FR" sz="1500" dirty="0" smtClean="0"/>
                  <a:t>- salaries, </a:t>
                </a:r>
                <a:r>
                  <a:rPr lang="fr-FR" sz="1500" dirty="0" err="1" smtClean="0"/>
                  <a:t>market</a:t>
                </a:r>
                <a:r>
                  <a:rPr lang="fr-FR" sz="1500" dirty="0" smtClean="0"/>
                  <a:t> distance</a:t>
                </a:r>
              </a:p>
              <a:p>
                <a:r>
                  <a:rPr lang="fr-FR" sz="1500" dirty="0" smtClean="0"/>
                  <a:t>- </a:t>
                </a:r>
                <a:r>
                  <a:rPr lang="fr-FR" sz="1500" dirty="0" err="1" smtClean="0"/>
                  <a:t>fishing</a:t>
                </a:r>
                <a:r>
                  <a:rPr lang="fr-FR" sz="1500" dirty="0" smtClean="0"/>
                  <a:t> techniques, catch</a:t>
                </a:r>
              </a:p>
              <a:p>
                <a:r>
                  <a:rPr lang="fr-FR" sz="1500" dirty="0" smtClean="0"/>
                  <a:t>- etc.</a:t>
                </a:r>
                <a:endParaRPr lang="fr-FR" sz="1500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347864" y="548680"/>
                <a:ext cx="2448272" cy="1477328"/>
              </a:xfrm>
              <a:prstGeom prst="rect">
                <a:avLst/>
              </a:prstGeom>
              <a:ln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fr-FR" sz="1500" u="sng" dirty="0">
                    <a:solidFill>
                      <a:srgbClr val="00B050"/>
                    </a:solidFill>
                  </a:rPr>
                  <a:t>~ 29« Habitat » variables </a:t>
                </a:r>
              </a:p>
              <a:p>
                <a:pPr marL="285750" indent="-285750">
                  <a:buFontTx/>
                  <a:buChar char="-"/>
                </a:pPr>
                <a:r>
                  <a:rPr lang="fr-FR" sz="1500" dirty="0" smtClean="0"/>
                  <a:t>Type </a:t>
                </a:r>
                <a:r>
                  <a:rPr lang="fr-FR" sz="1500" dirty="0"/>
                  <a:t>of </a:t>
                </a:r>
                <a:r>
                  <a:rPr lang="fr-FR" sz="1500" dirty="0" err="1" smtClean="0"/>
                  <a:t>reef</a:t>
                </a:r>
                <a:endParaRPr lang="fr-FR" sz="15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500" dirty="0" err="1" smtClean="0"/>
                  <a:t>Depth</a:t>
                </a:r>
                <a:r>
                  <a:rPr lang="fr-FR" sz="1500" dirty="0"/>
                  <a:t>, </a:t>
                </a:r>
                <a:r>
                  <a:rPr lang="fr-FR" sz="1500" dirty="0" err="1" smtClean="0"/>
                  <a:t>Habitability</a:t>
                </a:r>
                <a:endParaRPr lang="fr-FR" sz="15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500" dirty="0" smtClean="0"/>
                  <a:t>% </a:t>
                </a:r>
                <a:r>
                  <a:rPr lang="fr-FR" sz="1500" dirty="0" err="1"/>
                  <a:t>coral</a:t>
                </a:r>
                <a:r>
                  <a:rPr lang="fr-FR" sz="1500" dirty="0"/>
                  <a:t> </a:t>
                </a:r>
                <a:r>
                  <a:rPr lang="fr-FR" sz="1500" dirty="0" err="1" smtClean="0"/>
                  <a:t>cover</a:t>
                </a:r>
                <a:endParaRPr lang="fr-FR" sz="1500" dirty="0" smtClean="0"/>
              </a:p>
              <a:p>
                <a:pPr marL="285750" indent="-285750">
                  <a:buFontTx/>
                  <a:buChar char="-"/>
                </a:pPr>
                <a:r>
                  <a:rPr lang="fr-FR" sz="1500" dirty="0" smtClean="0"/>
                  <a:t>etc.</a:t>
                </a:r>
              </a:p>
              <a:p>
                <a:endParaRPr lang="fr-FR" sz="1500" dirty="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868144" y="548680"/>
                <a:ext cx="3240360" cy="1477328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fr-FR" sz="1500" b="1" u="sng" dirty="0">
                    <a:solidFill>
                      <a:srgbClr val="FF0000"/>
                    </a:solidFill>
                  </a:rPr>
                  <a:t>~ 15 </a:t>
                </a:r>
                <a:r>
                  <a:rPr lang="fr-FR" sz="1500" u="sng" dirty="0">
                    <a:solidFill>
                      <a:srgbClr val="FF0000"/>
                    </a:solidFill>
                  </a:rPr>
                  <a:t>« </a:t>
                </a:r>
                <a:r>
                  <a:rPr lang="fr-FR" sz="1500" u="sng" dirty="0" err="1">
                    <a:solidFill>
                      <a:srgbClr val="FF0000"/>
                    </a:solidFill>
                  </a:rPr>
                  <a:t>Biogeographic</a:t>
                </a:r>
                <a:r>
                  <a:rPr lang="fr-FR" sz="1500" u="sng" dirty="0">
                    <a:solidFill>
                      <a:srgbClr val="FF0000"/>
                    </a:solidFill>
                  </a:rPr>
                  <a:t> » variables </a:t>
                </a:r>
                <a:endParaRPr lang="fr-FR" sz="1500" u="sng" dirty="0" smtClean="0">
                  <a:solidFill>
                    <a:srgbClr val="FF0000"/>
                  </a:solidFill>
                </a:endParaRPr>
              </a:p>
              <a:p>
                <a:r>
                  <a:rPr lang="fr-FR" sz="1500" dirty="0" smtClean="0"/>
                  <a:t>-  Latitude</a:t>
                </a:r>
                <a:r>
                  <a:rPr lang="fr-FR" sz="1500" dirty="0"/>
                  <a:t>, longitude</a:t>
                </a:r>
              </a:p>
              <a:p>
                <a:r>
                  <a:rPr lang="fr-FR" sz="1500" dirty="0" smtClean="0"/>
                  <a:t>- Distance </a:t>
                </a:r>
                <a:r>
                  <a:rPr lang="fr-FR" sz="1500" dirty="0"/>
                  <a:t>to </a:t>
                </a:r>
                <a:r>
                  <a:rPr lang="fr-FR" sz="1500" dirty="0" err="1"/>
                  <a:t>biodiversity</a:t>
                </a:r>
                <a:r>
                  <a:rPr lang="fr-FR" sz="1500" dirty="0"/>
                  <a:t> </a:t>
                </a:r>
                <a:r>
                  <a:rPr lang="fr-FR" sz="1500" dirty="0" err="1" smtClean="0"/>
                  <a:t>hotspot</a:t>
                </a:r>
                <a:endParaRPr lang="fr-FR" sz="1500" dirty="0" smtClean="0"/>
              </a:p>
              <a:p>
                <a:r>
                  <a:rPr lang="fr-FR" sz="1500" dirty="0" smtClean="0"/>
                  <a:t>- Type </a:t>
                </a:r>
                <a:r>
                  <a:rPr lang="fr-FR" sz="1500" dirty="0"/>
                  <a:t>of </a:t>
                </a:r>
                <a:r>
                  <a:rPr lang="fr-FR" sz="1500" dirty="0" err="1"/>
                  <a:t>island</a:t>
                </a:r>
                <a:r>
                  <a:rPr lang="fr-FR" sz="1500" dirty="0"/>
                  <a:t>, size of the </a:t>
                </a:r>
                <a:r>
                  <a:rPr lang="fr-FR" sz="1500" dirty="0" err="1" smtClean="0"/>
                  <a:t>island</a:t>
                </a:r>
                <a:endParaRPr lang="fr-FR" sz="1500" dirty="0" smtClean="0"/>
              </a:p>
              <a:p>
                <a:r>
                  <a:rPr lang="fr-FR" sz="1500" dirty="0" smtClean="0"/>
                  <a:t>- </a:t>
                </a:r>
                <a:r>
                  <a:rPr lang="fr-FR" sz="1500" dirty="0" err="1" smtClean="0"/>
                  <a:t>Connectivity</a:t>
                </a:r>
                <a:r>
                  <a:rPr lang="fr-FR" sz="1500" dirty="0" smtClean="0"/>
                  <a:t> variables</a:t>
                </a:r>
              </a:p>
              <a:p>
                <a:endParaRPr lang="fr-FR" sz="1500" dirty="0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0" y="2098016"/>
              <a:ext cx="9108504" cy="3602141"/>
              <a:chOff x="0" y="2098016"/>
              <a:chExt cx="9108504" cy="3602141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0" y="4149080"/>
                <a:ext cx="9108504" cy="1551077"/>
                <a:chOff x="0" y="4149080"/>
                <a:chExt cx="9108504" cy="1551077"/>
              </a:xfrm>
            </p:grpSpPr>
            <p:sp>
              <p:nvSpPr>
                <p:cNvPr id="2" name="Right Brace 1"/>
                <p:cNvSpPr/>
                <p:nvPr/>
              </p:nvSpPr>
              <p:spPr>
                <a:xfrm rot="5400000">
                  <a:off x="4283968" y="548680"/>
                  <a:ext cx="576064" cy="7776864"/>
                </a:xfrm>
                <a:prstGeom prst="rightBrac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" name="TextBox 2"/>
                <p:cNvSpPr txBox="1"/>
                <p:nvPr/>
              </p:nvSpPr>
              <p:spPr>
                <a:xfrm>
                  <a:off x="0" y="4869160"/>
                  <a:ext cx="9108504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600" dirty="0" err="1" smtClean="0"/>
                    <a:t>Used</a:t>
                  </a:r>
                  <a:r>
                    <a:rPr lang="fr-FR" sz="1600" dirty="0" smtClean="0"/>
                    <a:t> to model:</a:t>
                  </a:r>
                </a:p>
                <a:p>
                  <a:pPr algn="ctr"/>
                  <a:r>
                    <a:rPr lang="fr-FR" sz="1600" dirty="0" err="1" smtClean="0"/>
                    <a:t>Species</a:t>
                  </a:r>
                  <a:r>
                    <a:rPr lang="fr-FR" sz="1600" dirty="0" smtClean="0"/>
                    <a:t> </a:t>
                  </a:r>
                  <a:r>
                    <a:rPr lang="fr-FR" sz="1600" dirty="0" err="1" smtClean="0"/>
                    <a:t>richness</a:t>
                  </a:r>
                  <a:r>
                    <a:rPr lang="fr-FR" sz="1600" dirty="0" smtClean="0"/>
                    <a:t> (</a:t>
                  </a:r>
                  <a:r>
                    <a:rPr lang="fr-FR" sz="1600" b="1" dirty="0" smtClean="0"/>
                    <a:t>S</a:t>
                  </a:r>
                  <a:r>
                    <a:rPr lang="fr-FR" sz="1600" dirty="0" smtClean="0"/>
                    <a:t>), </a:t>
                  </a:r>
                  <a:r>
                    <a:rPr lang="fr-FR" sz="1600" dirty="0" err="1" smtClean="0"/>
                    <a:t>Weighted</a:t>
                  </a:r>
                  <a:r>
                    <a:rPr lang="fr-FR" sz="1600" dirty="0" smtClean="0"/>
                    <a:t> </a:t>
                  </a:r>
                  <a:r>
                    <a:rPr lang="fr-FR" sz="1600" dirty="0" err="1" smtClean="0"/>
                    <a:t>Functional</a:t>
                  </a:r>
                  <a:r>
                    <a:rPr lang="fr-FR" sz="1600" dirty="0" smtClean="0"/>
                    <a:t> </a:t>
                  </a:r>
                  <a:r>
                    <a:rPr lang="fr-FR" sz="1600" dirty="0" err="1" smtClean="0"/>
                    <a:t>diversity</a:t>
                  </a:r>
                  <a:r>
                    <a:rPr lang="fr-FR" sz="1600" dirty="0" smtClean="0"/>
                    <a:t> (</a:t>
                  </a:r>
                  <a:r>
                    <a:rPr lang="fr-FR" sz="1600" b="1" dirty="0" err="1" smtClean="0"/>
                    <a:t>FD</a:t>
                  </a:r>
                  <a:r>
                    <a:rPr lang="fr-FR" sz="1600" b="1" baseline="-25000" dirty="0" err="1" smtClean="0"/>
                    <a:t>w</a:t>
                  </a:r>
                  <a:r>
                    <a:rPr lang="fr-FR" sz="1600" dirty="0" smtClean="0"/>
                    <a:t>), </a:t>
                  </a:r>
                  <a:r>
                    <a:rPr lang="fr-FR" sz="1600" dirty="0" err="1" smtClean="0"/>
                    <a:t>Weighted</a:t>
                  </a:r>
                  <a:r>
                    <a:rPr lang="fr-FR" sz="1600" dirty="0" smtClean="0"/>
                    <a:t> </a:t>
                  </a:r>
                  <a:r>
                    <a:rPr lang="fr-FR" sz="1600" dirty="0" err="1" smtClean="0"/>
                    <a:t>Phylogenetic</a:t>
                  </a:r>
                  <a:r>
                    <a:rPr lang="fr-FR" sz="1600" dirty="0" smtClean="0"/>
                    <a:t> </a:t>
                  </a:r>
                  <a:r>
                    <a:rPr lang="fr-FR" sz="1600" dirty="0" err="1" smtClean="0"/>
                    <a:t>diversity</a:t>
                  </a:r>
                  <a:r>
                    <a:rPr lang="fr-FR" sz="1600" dirty="0" smtClean="0"/>
                    <a:t> (</a:t>
                  </a:r>
                  <a:r>
                    <a:rPr lang="fr-FR" sz="1600" b="1" dirty="0" err="1" smtClean="0"/>
                    <a:t>PD</a:t>
                  </a:r>
                  <a:r>
                    <a:rPr lang="fr-FR" sz="1600" b="1" baseline="-25000" dirty="0" err="1" smtClean="0"/>
                    <a:t>w</a:t>
                  </a:r>
                  <a:r>
                    <a:rPr lang="fr-FR" sz="1600" dirty="0" smtClean="0"/>
                    <a:t>) </a:t>
                  </a:r>
                </a:p>
                <a:p>
                  <a:pPr algn="ctr"/>
                  <a:r>
                    <a:rPr lang="fr-FR" sz="1600" dirty="0" smtClean="0"/>
                    <a:t>of </a:t>
                  </a:r>
                  <a:r>
                    <a:rPr lang="fr-FR" sz="1600" dirty="0" err="1" smtClean="0"/>
                    <a:t>Chaetodontidae</a:t>
                  </a:r>
                  <a:r>
                    <a:rPr lang="fr-FR" sz="1600" dirty="0" smtClean="0"/>
                    <a:t> and </a:t>
                  </a:r>
                  <a:r>
                    <a:rPr lang="fr-FR" sz="1600" dirty="0" err="1" smtClean="0"/>
                    <a:t>Scaridae</a:t>
                  </a:r>
                  <a:r>
                    <a:rPr lang="fr-FR" sz="1600" dirty="0" smtClean="0"/>
                    <a:t> </a:t>
                  </a:r>
                  <a:r>
                    <a:rPr lang="fr-FR" sz="1600" dirty="0" err="1" smtClean="0"/>
                    <a:t>with</a:t>
                  </a:r>
                  <a:r>
                    <a:rPr lang="fr-FR" sz="1600" dirty="0" smtClean="0"/>
                    <a:t> </a:t>
                  </a:r>
                  <a:r>
                    <a:rPr lang="fr-FR" sz="1600" b="1" dirty="0" err="1" smtClean="0"/>
                    <a:t>Boosted</a:t>
                  </a:r>
                  <a:r>
                    <a:rPr lang="fr-FR" sz="1600" b="1" dirty="0" smtClean="0"/>
                    <a:t> </a:t>
                  </a:r>
                  <a:r>
                    <a:rPr lang="fr-FR" sz="1600" b="1" dirty="0" err="1" smtClean="0"/>
                    <a:t>RegressionTrees</a:t>
                  </a:r>
                  <a:r>
                    <a:rPr lang="fr-FR" sz="1600" b="1" dirty="0" smtClean="0"/>
                    <a:t> </a:t>
                  </a:r>
                  <a:r>
                    <a:rPr lang="fr-FR" sz="1600" dirty="0" smtClean="0"/>
                    <a:t>(</a:t>
                  </a:r>
                  <a:r>
                    <a:rPr lang="fr-FR" sz="1600" dirty="0" err="1" smtClean="0"/>
                    <a:t>BRTs</a:t>
                  </a:r>
                  <a:r>
                    <a:rPr lang="fr-FR" sz="1600" dirty="0" smtClean="0"/>
                    <a:t>)</a:t>
                  </a:r>
                  <a:endParaRPr lang="en-GB" sz="1600" dirty="0"/>
                </a:p>
              </p:txBody>
            </p:sp>
          </p:grpSp>
          <p:cxnSp>
            <p:nvCxnSpPr>
              <p:cNvPr id="11" name="Straight Arrow Connector 10"/>
              <p:cNvCxnSpPr/>
              <p:nvPr/>
            </p:nvCxnSpPr>
            <p:spPr>
              <a:xfrm>
                <a:off x="1619672" y="2098016"/>
                <a:ext cx="0" cy="682912"/>
              </a:xfrm>
              <a:prstGeom prst="straightConnector1">
                <a:avLst/>
              </a:prstGeom>
              <a:ln w="28575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>
                <a:off x="4572000" y="2098016"/>
                <a:ext cx="0" cy="682912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>
                <a:off x="7452320" y="2098016"/>
                <a:ext cx="0" cy="68291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467544" y="2843644"/>
                <a:ext cx="29523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err="1" smtClean="0"/>
                  <a:t>Socio-Economic</a:t>
                </a:r>
                <a:r>
                  <a:rPr lang="fr-FR" dirty="0" smtClean="0"/>
                  <a:t> PCOA</a:t>
                </a:r>
                <a:endParaRPr lang="en-GB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79912" y="2843644"/>
                <a:ext cx="18722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Habitat PCOA</a:t>
                </a:r>
                <a:endParaRPr lang="en-GB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300192" y="2843644"/>
                <a:ext cx="2592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err="1" smtClean="0"/>
                  <a:t>Biogeography</a:t>
                </a:r>
                <a:r>
                  <a:rPr lang="fr-FR" dirty="0" smtClean="0"/>
                  <a:t>  PCOA</a:t>
                </a:r>
                <a:endParaRPr lang="en-GB" dirty="0"/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>
                <a:off x="1619672" y="3212976"/>
                <a:ext cx="0" cy="341456"/>
              </a:xfrm>
              <a:prstGeom prst="straightConnector1">
                <a:avLst/>
              </a:prstGeom>
              <a:ln w="28575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4572000" y="3178136"/>
                <a:ext cx="0" cy="322872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7452320" y="3212976"/>
                <a:ext cx="0" cy="341456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971600" y="3635732"/>
                <a:ext cx="20162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5 first axes</a:t>
                </a:r>
                <a:endParaRPr lang="en-GB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923928" y="3647369"/>
                <a:ext cx="20162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5 first axes</a:t>
                </a:r>
                <a:endParaRPr lang="en-GB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804248" y="3645024"/>
                <a:ext cx="20162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5 first axes</a:t>
                </a:r>
                <a:endParaRPr lang="en-GB" dirty="0"/>
              </a:p>
            </p:txBody>
          </p:sp>
        </p:grpSp>
      </p:grpSp>
      <p:sp>
        <p:nvSpPr>
          <p:cNvPr id="32" name="TextBox 31"/>
          <p:cNvSpPr txBox="1"/>
          <p:nvPr/>
        </p:nvSpPr>
        <p:spPr>
          <a:xfrm>
            <a:off x="539552" y="6597352"/>
            <a:ext cx="8712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ym typeface="Wingdings" pitchFamily="2" charset="2"/>
              </a:rPr>
              <a:t>Independence</a:t>
            </a:r>
            <a:r>
              <a:rPr lang="fr-FR" sz="1400" i="1" dirty="0" smtClean="0">
                <a:sym typeface="Wingdings" pitchFamily="2" charset="2"/>
              </a:rPr>
              <a:t> </a:t>
            </a:r>
            <a:r>
              <a:rPr lang="fr-FR" sz="1400" i="1" dirty="0" err="1" smtClean="0">
                <a:sym typeface="Wingdings" pitchFamily="2" charset="2"/>
              </a:rPr>
              <a:t>between</a:t>
            </a:r>
            <a:r>
              <a:rPr lang="fr-FR" sz="1400" i="1" dirty="0" smtClean="0">
                <a:sym typeface="Wingdings" pitchFamily="2" charset="2"/>
              </a:rPr>
              <a:t> variables, </a:t>
            </a:r>
            <a:r>
              <a:rPr lang="fr-FR" sz="1400" i="1" dirty="0" err="1" smtClean="0">
                <a:sym typeface="Wingdings" pitchFamily="2" charset="2"/>
              </a:rPr>
              <a:t>Same</a:t>
            </a:r>
            <a:r>
              <a:rPr lang="fr-FR" sz="1400" i="1" dirty="0" smtClean="0">
                <a:sym typeface="Wingdings" pitchFamily="2" charset="2"/>
              </a:rPr>
              <a:t> </a:t>
            </a:r>
            <a:r>
              <a:rPr lang="fr-FR" sz="1400" i="1" dirty="0" err="1" smtClean="0">
                <a:sym typeface="Wingdings" pitchFamily="2" charset="2"/>
              </a:rPr>
              <a:t>weight</a:t>
            </a:r>
            <a:r>
              <a:rPr lang="fr-FR" sz="1400" i="1" dirty="0" smtClean="0">
                <a:sym typeface="Wingdings" pitchFamily="2" charset="2"/>
              </a:rPr>
              <a:t> </a:t>
            </a:r>
            <a:r>
              <a:rPr lang="fr-FR" sz="1400" i="1" dirty="0" err="1" smtClean="0">
                <a:sym typeface="Wingdings" pitchFamily="2" charset="2"/>
              </a:rPr>
              <a:t>given</a:t>
            </a:r>
            <a:r>
              <a:rPr lang="fr-FR" sz="1400" i="1" dirty="0" smtClean="0">
                <a:sym typeface="Wingdings" pitchFamily="2" charset="2"/>
              </a:rPr>
              <a:t> to </a:t>
            </a:r>
            <a:r>
              <a:rPr lang="fr-FR" sz="1400" i="1" dirty="0" err="1" smtClean="0">
                <a:sym typeface="Wingdings" pitchFamily="2" charset="2"/>
              </a:rPr>
              <a:t>each</a:t>
            </a:r>
            <a:r>
              <a:rPr lang="fr-FR" sz="1400" i="1" dirty="0" smtClean="0">
                <a:sym typeface="Wingdings" pitchFamily="2" charset="2"/>
              </a:rPr>
              <a:t> class,  No a priori on the </a:t>
            </a:r>
            <a:r>
              <a:rPr lang="fr-FR" sz="1400" i="1" dirty="0" err="1" smtClean="0">
                <a:sym typeface="Wingdings" pitchFamily="2" charset="2"/>
              </a:rPr>
              <a:t>raw</a:t>
            </a:r>
            <a:r>
              <a:rPr lang="fr-FR" sz="1400" i="1" dirty="0" smtClean="0">
                <a:sym typeface="Wingdings" pitchFamily="2" charset="2"/>
              </a:rPr>
              <a:t> variables</a:t>
            </a:r>
            <a:endParaRPr lang="en-GB" sz="1400" i="1" dirty="0"/>
          </a:p>
        </p:txBody>
      </p:sp>
      <p:grpSp>
        <p:nvGrpSpPr>
          <p:cNvPr id="22" name="Group 21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26" name="TextBox 25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51520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Data </a:t>
            </a:r>
            <a:r>
              <a:rPr lang="fr-FR" sz="2000" dirty="0" err="1" smtClean="0">
                <a:solidFill>
                  <a:srgbClr val="FF8700"/>
                </a:solidFill>
              </a:rPr>
              <a:t>analysis</a:t>
            </a:r>
            <a:endParaRPr lang="fr-FR" sz="2000" dirty="0">
              <a:solidFill>
                <a:srgbClr val="FF87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2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Show available picture(s) for Chaetodon plebeiu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98" y="476672"/>
            <a:ext cx="841198" cy="5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4077072"/>
            <a:ext cx="9937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è"/>
            </a:pPr>
            <a:r>
              <a:rPr lang="fr-FR" dirty="0" err="1" smtClean="0">
                <a:sym typeface="Wingdings" pitchFamily="2" charset="2"/>
              </a:rPr>
              <a:t>Predominance</a:t>
            </a:r>
            <a:r>
              <a:rPr lang="fr-FR" dirty="0" smtClean="0">
                <a:sym typeface="Wingdings" pitchFamily="2" charset="2"/>
              </a:rPr>
              <a:t> of </a:t>
            </a:r>
            <a:r>
              <a:rPr lang="fr-FR" dirty="0" err="1" smtClean="0">
                <a:sym typeface="Wingdings" pitchFamily="2" charset="2"/>
              </a:rPr>
              <a:t>biogeographic</a:t>
            </a:r>
            <a:r>
              <a:rPr lang="fr-FR" dirty="0" smtClean="0">
                <a:sym typeface="Wingdings" pitchFamily="2" charset="2"/>
              </a:rPr>
              <a:t> and habitat variables on all 3 </a:t>
            </a:r>
            <a:r>
              <a:rPr lang="fr-FR" dirty="0" err="1" smtClean="0">
                <a:sym typeface="Wingdings" pitchFamily="2" charset="2"/>
              </a:rPr>
              <a:t>biodiversity</a:t>
            </a:r>
            <a:r>
              <a:rPr lang="fr-FR" dirty="0" smtClean="0">
                <a:sym typeface="Wingdings" pitchFamily="2" charset="2"/>
              </a:rPr>
              <a:t> components</a:t>
            </a:r>
          </a:p>
          <a:p>
            <a:endParaRPr lang="fr-FR" dirty="0">
              <a:sym typeface="Wingdings" pitchFamily="2" charset="2"/>
            </a:endParaRPr>
          </a:p>
          <a:p>
            <a:r>
              <a:rPr lang="fr-FR" dirty="0" smtClean="0">
                <a:sym typeface="Wingdings" pitchFamily="2" charset="2"/>
              </a:rPr>
              <a:t> </a:t>
            </a:r>
            <a:r>
              <a:rPr lang="fr-FR" dirty="0" err="1" smtClean="0">
                <a:sym typeface="Wingdings" pitchFamily="2" charset="2"/>
              </a:rPr>
              <a:t>Chaetodontidae</a:t>
            </a:r>
            <a:r>
              <a:rPr lang="fr-FR" dirty="0" smtClean="0">
                <a:sym typeface="Wingdings" pitchFamily="2" charset="2"/>
              </a:rPr>
              <a:t> an </a:t>
            </a:r>
            <a:r>
              <a:rPr lang="fr-FR" dirty="0" err="1" smtClean="0">
                <a:sym typeface="Wingdings" pitchFamily="2" charset="2"/>
              </a:rPr>
              <a:t>appropriate</a:t>
            </a:r>
            <a:r>
              <a:rPr lang="fr-FR" dirty="0" smtClean="0">
                <a:sym typeface="Wingdings" pitchFamily="2" charset="2"/>
              </a:rPr>
              <a:t> control </a:t>
            </a:r>
            <a:r>
              <a:rPr lang="fr-FR" dirty="0" err="1" smtClean="0">
                <a:sym typeface="Wingdings" pitchFamily="2" charset="2"/>
              </a:rPr>
              <a:t>family</a:t>
            </a:r>
            <a:r>
              <a:rPr lang="fr-FR" dirty="0" smtClean="0">
                <a:sym typeface="Wingdings" pitchFamily="2" charset="2"/>
              </a:rPr>
              <a:t> to </a:t>
            </a:r>
            <a:r>
              <a:rPr lang="fr-FR" dirty="0" err="1" smtClean="0">
                <a:sym typeface="Wingdings" pitchFamily="2" charset="2"/>
              </a:rPr>
              <a:t>assess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human</a:t>
            </a:r>
            <a:r>
              <a:rPr lang="fr-FR" dirty="0" smtClean="0">
                <a:sym typeface="Wingdings" pitchFamily="2" charset="2"/>
              </a:rPr>
              <a:t> impact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2" name="TextBox 11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36296" y="5805264"/>
            <a:ext cx="1872208" cy="1008112"/>
            <a:chOff x="7164288" y="5854087"/>
            <a:chExt cx="1872208" cy="1008112"/>
          </a:xfrm>
        </p:grpSpPr>
        <p:sp>
          <p:nvSpPr>
            <p:cNvPr id="22" name="CustomShape 16"/>
            <p:cNvSpPr/>
            <p:nvPr/>
          </p:nvSpPr>
          <p:spPr>
            <a:xfrm>
              <a:off x="7164288" y="5854087"/>
              <a:ext cx="1872208" cy="28692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80">
              <a:noFill/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 err="1" smtClean="0">
                  <a:latin typeface="Arial"/>
                </a:rPr>
                <a:t>Biogeography</a:t>
              </a:r>
              <a:endParaRPr dirty="0"/>
            </a:p>
          </p:txBody>
        </p:sp>
        <p:sp>
          <p:nvSpPr>
            <p:cNvPr id="23" name="CustomShape 17"/>
            <p:cNvSpPr/>
            <p:nvPr/>
          </p:nvSpPr>
          <p:spPr>
            <a:xfrm>
              <a:off x="7164288" y="6214127"/>
              <a:ext cx="1872208" cy="286920"/>
            </a:xfrm>
            <a:prstGeom prst="rect">
              <a:avLst/>
            </a:prstGeom>
            <a:solidFill>
              <a:srgbClr val="4E8C44"/>
            </a:solidFill>
            <a:ln w="19080">
              <a:solidFill>
                <a:srgbClr val="4E8C44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>
                  <a:latin typeface="Arial"/>
                </a:rPr>
                <a:t>Habitat</a:t>
              </a:r>
              <a:endParaRPr dirty="0"/>
            </a:p>
          </p:txBody>
        </p:sp>
        <p:sp>
          <p:nvSpPr>
            <p:cNvPr id="24" name="CustomShape 18"/>
            <p:cNvSpPr/>
            <p:nvPr/>
          </p:nvSpPr>
          <p:spPr>
            <a:xfrm>
              <a:off x="7164288" y="6575279"/>
              <a:ext cx="1872208" cy="286920"/>
            </a:xfrm>
            <a:prstGeom prst="rect">
              <a:avLst/>
            </a:prstGeom>
            <a:solidFill>
              <a:srgbClr val="0070C0"/>
            </a:solidFill>
            <a:ln w="19080">
              <a:solidFill>
                <a:srgbClr val="0070C0"/>
              </a:solidFill>
              <a:round/>
            </a:ln>
          </p:spPr>
          <p:txBody>
            <a:bodyPr lIns="90000" tIns="45000" rIns="90000" bIns="45000" anchor="ctr"/>
            <a:lstStyle/>
            <a:p>
              <a:r>
                <a:rPr lang="fr-FR" dirty="0" smtClean="0">
                  <a:latin typeface="Arial"/>
                </a:rPr>
                <a:t>Socio-</a:t>
              </a:r>
              <a:r>
                <a:rPr lang="fr-FR" dirty="0" err="1">
                  <a:latin typeface="Arial"/>
                </a:rPr>
                <a:t>e</a:t>
              </a:r>
              <a:r>
                <a:rPr lang="fr-FR" dirty="0" err="1" smtClean="0">
                  <a:latin typeface="Arial"/>
                </a:rPr>
                <a:t>conomy</a:t>
              </a:r>
              <a:endParaRPr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51520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               </a:t>
            </a:r>
            <a:r>
              <a:rPr lang="fr-FR" sz="2000" dirty="0" err="1" smtClean="0">
                <a:solidFill>
                  <a:srgbClr val="FF8700"/>
                </a:solidFill>
              </a:rPr>
              <a:t>Chaetodontidae</a:t>
            </a:r>
            <a:endParaRPr lang="fr-FR" sz="2000" dirty="0">
              <a:solidFill>
                <a:srgbClr val="FF87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628800"/>
            <a:ext cx="9002594" cy="189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" name="Group 25"/>
          <p:cNvGrpSpPr/>
          <p:nvPr/>
        </p:nvGrpSpPr>
        <p:grpSpPr>
          <a:xfrm>
            <a:off x="2699792" y="1692087"/>
            <a:ext cx="6840760" cy="296753"/>
            <a:chOff x="395536" y="1167706"/>
            <a:chExt cx="6840760" cy="296753"/>
          </a:xfrm>
        </p:grpSpPr>
        <p:sp>
          <p:nvSpPr>
            <p:cNvPr id="27" name="TextBox 26"/>
            <p:cNvSpPr txBox="1"/>
            <p:nvPr/>
          </p:nvSpPr>
          <p:spPr>
            <a:xfrm>
              <a:off x="395536" y="1187460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347864" y="1167706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80584" y="1187460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183432" y="1146230"/>
            <a:ext cx="2196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err="1" smtClean="0">
                <a:solidFill>
                  <a:srgbClr val="F2F2F2"/>
                </a:solidFill>
              </a:rPr>
              <a:t>Species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Richness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31704" y="1052736"/>
            <a:ext cx="2436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Functional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40016" y="1052736"/>
            <a:ext cx="2524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Phylogenetic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>
                <a:solidFill>
                  <a:srgbClr val="F2F2F2"/>
                </a:solidFill>
              </a:rPr>
              <a:t>P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27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Show available picture(s) for Chaetodon plebeiu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98" y="476672"/>
            <a:ext cx="841198" cy="5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4077072"/>
            <a:ext cx="9937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è"/>
            </a:pPr>
            <a:r>
              <a:rPr lang="fr-FR" dirty="0" err="1" smtClean="0">
                <a:sym typeface="Wingdings" pitchFamily="2" charset="2"/>
              </a:rPr>
              <a:t>Predominance</a:t>
            </a:r>
            <a:r>
              <a:rPr lang="fr-FR" dirty="0" smtClean="0">
                <a:sym typeface="Wingdings" pitchFamily="2" charset="2"/>
              </a:rPr>
              <a:t> of </a:t>
            </a:r>
            <a:r>
              <a:rPr lang="fr-FR" dirty="0" err="1" smtClean="0">
                <a:sym typeface="Wingdings" pitchFamily="2" charset="2"/>
              </a:rPr>
              <a:t>biogeographic</a:t>
            </a:r>
            <a:r>
              <a:rPr lang="fr-FR" dirty="0" smtClean="0">
                <a:sym typeface="Wingdings" pitchFamily="2" charset="2"/>
              </a:rPr>
              <a:t> and habitat variables on all 3 </a:t>
            </a:r>
            <a:r>
              <a:rPr lang="fr-FR" dirty="0" err="1" smtClean="0">
                <a:sym typeface="Wingdings" pitchFamily="2" charset="2"/>
              </a:rPr>
              <a:t>biodiversity</a:t>
            </a:r>
            <a:r>
              <a:rPr lang="fr-FR" dirty="0" smtClean="0">
                <a:sym typeface="Wingdings" pitchFamily="2" charset="2"/>
              </a:rPr>
              <a:t> components</a:t>
            </a:r>
          </a:p>
          <a:p>
            <a:endParaRPr lang="fr-FR" dirty="0">
              <a:sym typeface="Wingdings" pitchFamily="2" charset="2"/>
            </a:endParaRPr>
          </a:p>
          <a:p>
            <a:r>
              <a:rPr lang="fr-FR" dirty="0" smtClean="0">
                <a:sym typeface="Wingdings" pitchFamily="2" charset="2"/>
              </a:rPr>
              <a:t> </a:t>
            </a:r>
            <a:r>
              <a:rPr lang="fr-FR" dirty="0" err="1" smtClean="0">
                <a:sym typeface="Wingdings" pitchFamily="2" charset="2"/>
              </a:rPr>
              <a:t>Chaetodontidae</a:t>
            </a:r>
            <a:r>
              <a:rPr lang="fr-FR" dirty="0" smtClean="0">
                <a:sym typeface="Wingdings" pitchFamily="2" charset="2"/>
              </a:rPr>
              <a:t> an </a:t>
            </a:r>
            <a:r>
              <a:rPr lang="fr-FR" dirty="0" err="1" smtClean="0">
                <a:sym typeface="Wingdings" pitchFamily="2" charset="2"/>
              </a:rPr>
              <a:t>appropriate</a:t>
            </a:r>
            <a:r>
              <a:rPr lang="fr-FR" dirty="0" smtClean="0">
                <a:sym typeface="Wingdings" pitchFamily="2" charset="2"/>
              </a:rPr>
              <a:t> control </a:t>
            </a:r>
            <a:r>
              <a:rPr lang="fr-FR" dirty="0" err="1" smtClean="0">
                <a:sym typeface="Wingdings" pitchFamily="2" charset="2"/>
              </a:rPr>
              <a:t>family</a:t>
            </a:r>
            <a:r>
              <a:rPr lang="fr-FR" dirty="0" smtClean="0">
                <a:sym typeface="Wingdings" pitchFamily="2" charset="2"/>
              </a:rPr>
              <a:t> to </a:t>
            </a:r>
            <a:r>
              <a:rPr lang="fr-FR" dirty="0" err="1" smtClean="0">
                <a:sym typeface="Wingdings" pitchFamily="2" charset="2"/>
              </a:rPr>
              <a:t>assess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human</a:t>
            </a:r>
            <a:r>
              <a:rPr lang="fr-FR" dirty="0" smtClean="0">
                <a:sym typeface="Wingdings" pitchFamily="2" charset="2"/>
              </a:rPr>
              <a:t> impact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2" name="TextBox 11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36296" y="5805264"/>
            <a:ext cx="1872208" cy="1008112"/>
            <a:chOff x="7164288" y="5854087"/>
            <a:chExt cx="1872208" cy="1008112"/>
          </a:xfrm>
        </p:grpSpPr>
        <p:sp>
          <p:nvSpPr>
            <p:cNvPr id="22" name="CustomShape 16"/>
            <p:cNvSpPr/>
            <p:nvPr/>
          </p:nvSpPr>
          <p:spPr>
            <a:xfrm>
              <a:off x="7164288" y="5854087"/>
              <a:ext cx="1872208" cy="28692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80">
              <a:noFill/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 err="1" smtClean="0">
                  <a:latin typeface="Arial"/>
                </a:rPr>
                <a:t>Biogeography</a:t>
              </a:r>
              <a:endParaRPr dirty="0"/>
            </a:p>
          </p:txBody>
        </p:sp>
        <p:sp>
          <p:nvSpPr>
            <p:cNvPr id="23" name="CustomShape 17"/>
            <p:cNvSpPr/>
            <p:nvPr/>
          </p:nvSpPr>
          <p:spPr>
            <a:xfrm>
              <a:off x="7164288" y="6214127"/>
              <a:ext cx="1872208" cy="286920"/>
            </a:xfrm>
            <a:prstGeom prst="rect">
              <a:avLst/>
            </a:prstGeom>
            <a:solidFill>
              <a:srgbClr val="4E8C44"/>
            </a:solidFill>
            <a:ln w="19080">
              <a:solidFill>
                <a:srgbClr val="4E8C44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>
                  <a:latin typeface="Arial"/>
                </a:rPr>
                <a:t>Habitat</a:t>
              </a:r>
              <a:endParaRPr dirty="0"/>
            </a:p>
          </p:txBody>
        </p:sp>
        <p:sp>
          <p:nvSpPr>
            <p:cNvPr id="24" name="CustomShape 18"/>
            <p:cNvSpPr/>
            <p:nvPr/>
          </p:nvSpPr>
          <p:spPr>
            <a:xfrm>
              <a:off x="7164288" y="6575279"/>
              <a:ext cx="1872208" cy="286920"/>
            </a:xfrm>
            <a:prstGeom prst="rect">
              <a:avLst/>
            </a:prstGeom>
            <a:solidFill>
              <a:srgbClr val="0070C0"/>
            </a:solidFill>
            <a:ln w="19080">
              <a:solidFill>
                <a:srgbClr val="0070C0"/>
              </a:solidFill>
              <a:round/>
            </a:ln>
          </p:spPr>
          <p:txBody>
            <a:bodyPr lIns="90000" tIns="45000" rIns="90000" bIns="45000" anchor="ctr"/>
            <a:lstStyle/>
            <a:p>
              <a:r>
                <a:rPr lang="fr-FR" dirty="0" smtClean="0">
                  <a:latin typeface="Arial"/>
                </a:rPr>
                <a:t>Socio-</a:t>
              </a:r>
              <a:r>
                <a:rPr lang="fr-FR" dirty="0" err="1">
                  <a:latin typeface="Arial"/>
                </a:rPr>
                <a:t>e</a:t>
              </a:r>
              <a:r>
                <a:rPr lang="fr-FR" dirty="0" err="1" smtClean="0">
                  <a:latin typeface="Arial"/>
                </a:rPr>
                <a:t>conomy</a:t>
              </a:r>
              <a:endParaRPr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51520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               </a:t>
            </a:r>
            <a:r>
              <a:rPr lang="fr-FR" sz="2000" dirty="0" err="1" smtClean="0">
                <a:solidFill>
                  <a:srgbClr val="FF8700"/>
                </a:solidFill>
              </a:rPr>
              <a:t>Chaetodontidae</a:t>
            </a:r>
            <a:endParaRPr lang="fr-FR" sz="2000" dirty="0">
              <a:solidFill>
                <a:srgbClr val="FF87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628800"/>
            <a:ext cx="9002594" cy="189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" name="Group 25"/>
          <p:cNvGrpSpPr/>
          <p:nvPr/>
        </p:nvGrpSpPr>
        <p:grpSpPr>
          <a:xfrm>
            <a:off x="2699792" y="1692087"/>
            <a:ext cx="6840760" cy="296753"/>
            <a:chOff x="395536" y="1167706"/>
            <a:chExt cx="6840760" cy="296753"/>
          </a:xfrm>
        </p:grpSpPr>
        <p:sp>
          <p:nvSpPr>
            <p:cNvPr id="27" name="TextBox 26"/>
            <p:cNvSpPr txBox="1"/>
            <p:nvPr/>
          </p:nvSpPr>
          <p:spPr>
            <a:xfrm>
              <a:off x="395536" y="1187460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347864" y="1167706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80584" y="1187460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07504" y="2996952"/>
            <a:ext cx="1962472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065912" y="2780928"/>
            <a:ext cx="1818456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187624" y="1137519"/>
            <a:ext cx="2196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err="1" smtClean="0">
                <a:solidFill>
                  <a:srgbClr val="F2F2F2"/>
                </a:solidFill>
              </a:rPr>
              <a:t>Species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Richness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35896" y="1044025"/>
            <a:ext cx="2436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Functional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44208" y="1044025"/>
            <a:ext cx="2524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Phylogenetic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>
                <a:solidFill>
                  <a:srgbClr val="F2F2F2"/>
                </a:solidFill>
              </a:rPr>
              <a:t>P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3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n_Chsor_m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27" y="548680"/>
            <a:ext cx="79528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453700"/>
            <a:ext cx="8585945" cy="278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20" name="TextBox 19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843808" y="1484784"/>
            <a:ext cx="6552728" cy="296753"/>
            <a:chOff x="683568" y="1167706"/>
            <a:chExt cx="6552728" cy="296753"/>
          </a:xfrm>
        </p:grpSpPr>
        <p:sp>
          <p:nvSpPr>
            <p:cNvPr id="35" name="TextBox 34"/>
            <p:cNvSpPr txBox="1"/>
            <p:nvPr/>
          </p:nvSpPr>
          <p:spPr>
            <a:xfrm>
              <a:off x="683568" y="1187460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72272" y="1167706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80584" y="1187460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23528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	</a:t>
            </a:r>
            <a:r>
              <a:rPr lang="fr-FR" sz="2000" dirty="0" err="1" smtClean="0">
                <a:solidFill>
                  <a:srgbClr val="FF8700"/>
                </a:solidFill>
              </a:rPr>
              <a:t>Scaridae</a:t>
            </a:r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87624" y="1002214"/>
            <a:ext cx="2196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err="1" smtClean="0">
                <a:solidFill>
                  <a:srgbClr val="F2F2F2"/>
                </a:solidFill>
              </a:rPr>
              <a:t>Species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Richness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35896" y="908720"/>
            <a:ext cx="2436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Functional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444208" y="908720"/>
            <a:ext cx="2524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Phylogenetic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>
                <a:solidFill>
                  <a:srgbClr val="F2F2F2"/>
                </a:solidFill>
              </a:rPr>
              <a:t>P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7236296" y="5805264"/>
            <a:ext cx="1872208" cy="1008112"/>
            <a:chOff x="7164288" y="5854087"/>
            <a:chExt cx="1872208" cy="1008112"/>
          </a:xfrm>
        </p:grpSpPr>
        <p:sp>
          <p:nvSpPr>
            <p:cNvPr id="44" name="CustomShape 16"/>
            <p:cNvSpPr/>
            <p:nvPr/>
          </p:nvSpPr>
          <p:spPr>
            <a:xfrm>
              <a:off x="7164288" y="5854087"/>
              <a:ext cx="1872208" cy="28692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80">
              <a:noFill/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 err="1" smtClean="0">
                  <a:latin typeface="Arial"/>
                </a:rPr>
                <a:t>Biogeography</a:t>
              </a:r>
              <a:endParaRPr dirty="0"/>
            </a:p>
          </p:txBody>
        </p:sp>
        <p:sp>
          <p:nvSpPr>
            <p:cNvPr id="45" name="CustomShape 17"/>
            <p:cNvSpPr/>
            <p:nvPr/>
          </p:nvSpPr>
          <p:spPr>
            <a:xfrm>
              <a:off x="7164288" y="6214127"/>
              <a:ext cx="1872208" cy="286920"/>
            </a:xfrm>
            <a:prstGeom prst="rect">
              <a:avLst/>
            </a:prstGeom>
            <a:solidFill>
              <a:srgbClr val="4E8C44"/>
            </a:solidFill>
            <a:ln w="19080">
              <a:solidFill>
                <a:srgbClr val="4E8C44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>
                  <a:latin typeface="Arial"/>
                </a:rPr>
                <a:t>Habitat</a:t>
              </a:r>
              <a:endParaRPr dirty="0"/>
            </a:p>
          </p:txBody>
        </p:sp>
        <p:sp>
          <p:nvSpPr>
            <p:cNvPr id="46" name="CustomShape 18"/>
            <p:cNvSpPr/>
            <p:nvPr/>
          </p:nvSpPr>
          <p:spPr>
            <a:xfrm>
              <a:off x="7164288" y="6575279"/>
              <a:ext cx="1872208" cy="286920"/>
            </a:xfrm>
            <a:prstGeom prst="rect">
              <a:avLst/>
            </a:prstGeom>
            <a:solidFill>
              <a:srgbClr val="0070C0"/>
            </a:solidFill>
            <a:ln w="19080">
              <a:solidFill>
                <a:srgbClr val="0070C0"/>
              </a:solidFill>
              <a:round/>
            </a:ln>
          </p:spPr>
          <p:txBody>
            <a:bodyPr lIns="90000" tIns="45000" rIns="90000" bIns="45000" anchor="ctr"/>
            <a:lstStyle/>
            <a:p>
              <a:r>
                <a:rPr lang="fr-FR" dirty="0" smtClean="0">
                  <a:latin typeface="Arial"/>
                </a:rPr>
                <a:t>Socio-</a:t>
              </a:r>
              <a:r>
                <a:rPr lang="fr-FR" dirty="0" err="1">
                  <a:latin typeface="Arial"/>
                </a:rPr>
                <a:t>e</a:t>
              </a:r>
              <a:r>
                <a:rPr lang="fr-FR" dirty="0" err="1" smtClean="0">
                  <a:latin typeface="Arial"/>
                </a:rPr>
                <a:t>conomy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13320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236296" y="5805264"/>
            <a:ext cx="1872208" cy="1008112"/>
            <a:chOff x="7164288" y="5854087"/>
            <a:chExt cx="1872208" cy="1008112"/>
          </a:xfrm>
        </p:grpSpPr>
        <p:sp>
          <p:nvSpPr>
            <p:cNvPr id="13" name="CustomShape 16"/>
            <p:cNvSpPr/>
            <p:nvPr/>
          </p:nvSpPr>
          <p:spPr>
            <a:xfrm>
              <a:off x="7164288" y="5854087"/>
              <a:ext cx="1872208" cy="28692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80">
              <a:noFill/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 err="1" smtClean="0">
                  <a:latin typeface="Arial"/>
                </a:rPr>
                <a:t>Biogeography</a:t>
              </a:r>
              <a:endParaRPr dirty="0"/>
            </a:p>
          </p:txBody>
        </p:sp>
        <p:sp>
          <p:nvSpPr>
            <p:cNvPr id="14" name="CustomShape 17"/>
            <p:cNvSpPr/>
            <p:nvPr/>
          </p:nvSpPr>
          <p:spPr>
            <a:xfrm>
              <a:off x="7164288" y="6214127"/>
              <a:ext cx="1872208" cy="286920"/>
            </a:xfrm>
            <a:prstGeom prst="rect">
              <a:avLst/>
            </a:prstGeom>
            <a:solidFill>
              <a:srgbClr val="4E8C44"/>
            </a:solidFill>
            <a:ln w="19080">
              <a:solidFill>
                <a:srgbClr val="4E8C44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>
                  <a:latin typeface="Arial"/>
                </a:rPr>
                <a:t>Habitat</a:t>
              </a:r>
              <a:endParaRPr dirty="0"/>
            </a:p>
          </p:txBody>
        </p:sp>
        <p:sp>
          <p:nvSpPr>
            <p:cNvPr id="15" name="CustomShape 18"/>
            <p:cNvSpPr/>
            <p:nvPr/>
          </p:nvSpPr>
          <p:spPr>
            <a:xfrm>
              <a:off x="7164288" y="6575279"/>
              <a:ext cx="1872208" cy="286920"/>
            </a:xfrm>
            <a:prstGeom prst="rect">
              <a:avLst/>
            </a:prstGeom>
            <a:solidFill>
              <a:srgbClr val="0070C0"/>
            </a:solidFill>
            <a:ln w="19080">
              <a:solidFill>
                <a:srgbClr val="0070C0"/>
              </a:solidFill>
              <a:round/>
            </a:ln>
          </p:spPr>
          <p:txBody>
            <a:bodyPr lIns="90000" tIns="45000" rIns="90000" bIns="45000" anchor="ctr"/>
            <a:lstStyle/>
            <a:p>
              <a:r>
                <a:rPr lang="fr-FR" dirty="0" smtClean="0">
                  <a:latin typeface="Arial"/>
                </a:rPr>
                <a:t>Socio-</a:t>
              </a:r>
              <a:r>
                <a:rPr lang="fr-FR" dirty="0" err="1">
                  <a:latin typeface="Arial"/>
                </a:rPr>
                <a:t>e</a:t>
              </a:r>
              <a:r>
                <a:rPr lang="fr-FR" dirty="0" err="1" smtClean="0">
                  <a:latin typeface="Arial"/>
                </a:rPr>
                <a:t>conomy</a:t>
              </a:r>
              <a:endParaRPr dirty="0"/>
            </a:p>
          </p:txBody>
        </p:sp>
      </p:grpSp>
      <p:pic>
        <p:nvPicPr>
          <p:cNvPr id="5" name="Picture 2" descr="tn_Chsor_m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27" y="548680"/>
            <a:ext cx="79528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79512" y="1453700"/>
            <a:ext cx="8729960" cy="4360856"/>
            <a:chOff x="179512" y="1224902"/>
            <a:chExt cx="8729960" cy="4360856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7" y="1224902"/>
              <a:ext cx="8585945" cy="2780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6" name="Straight Arrow Connector 15"/>
            <p:cNvCxnSpPr/>
            <p:nvPr/>
          </p:nvCxnSpPr>
          <p:spPr>
            <a:xfrm>
              <a:off x="5076056" y="4064298"/>
              <a:ext cx="432048" cy="5040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6732240" y="4064298"/>
              <a:ext cx="432048" cy="5040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860032" y="4568354"/>
              <a:ext cx="2449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/>
                <a:t>Socio-</a:t>
              </a:r>
              <a:r>
                <a:rPr lang="fr-FR" b="1" dirty="0" err="1" smtClean="0"/>
                <a:t>Economy</a:t>
              </a:r>
              <a:endParaRPr lang="fr-FR" b="1" dirty="0" smtClean="0"/>
            </a:p>
            <a:p>
              <a:pPr algn="ctr"/>
              <a:r>
                <a:rPr lang="fr-FR" dirty="0" smtClean="0"/>
                <a:t>Habitat/</a:t>
              </a:r>
              <a:r>
                <a:rPr lang="fr-FR" dirty="0" err="1" smtClean="0"/>
                <a:t>Biogeography</a:t>
              </a:r>
              <a:endParaRPr lang="en-GB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9512" y="5216426"/>
              <a:ext cx="84969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ym typeface="Wingdings" pitchFamily="2" charset="2"/>
                </a:rPr>
                <a:t>-   </a:t>
              </a:r>
              <a:r>
                <a:rPr lang="fr-FR" dirty="0" err="1" smtClean="0">
                  <a:sym typeface="Wingdings" pitchFamily="2" charset="2"/>
                </a:rPr>
                <a:t>Predominance</a:t>
              </a:r>
              <a:r>
                <a:rPr lang="fr-FR" dirty="0" smtClean="0">
                  <a:sym typeface="Wingdings" pitchFamily="2" charset="2"/>
                </a:rPr>
                <a:t> of Socio-</a:t>
              </a:r>
              <a:r>
                <a:rPr lang="fr-FR" dirty="0" err="1" smtClean="0">
                  <a:sym typeface="Wingdings" pitchFamily="2" charset="2"/>
                </a:rPr>
                <a:t>Economy</a:t>
              </a:r>
              <a:r>
                <a:rPr lang="fr-FR" dirty="0" smtClean="0">
                  <a:sym typeface="Wingdings" pitchFamily="2" charset="2"/>
                </a:rPr>
                <a:t> on </a:t>
              </a:r>
              <a:r>
                <a:rPr lang="fr-FR" dirty="0" err="1" smtClean="0">
                  <a:sym typeface="Wingdings" pitchFamily="2" charset="2"/>
                </a:rPr>
                <a:t>Functional</a:t>
              </a:r>
              <a:r>
                <a:rPr lang="fr-FR" dirty="0" smtClean="0">
                  <a:sym typeface="Wingdings" pitchFamily="2" charset="2"/>
                </a:rPr>
                <a:t> and </a:t>
              </a:r>
              <a:r>
                <a:rPr lang="fr-FR" dirty="0" err="1" smtClean="0">
                  <a:sym typeface="Wingdings" pitchFamily="2" charset="2"/>
                </a:rPr>
                <a:t>Phylogenetic</a:t>
              </a:r>
              <a:r>
                <a:rPr lang="fr-FR" dirty="0" smtClean="0">
                  <a:sym typeface="Wingdings" pitchFamily="2" charset="2"/>
                </a:rPr>
                <a:t> </a:t>
              </a:r>
              <a:r>
                <a:rPr lang="fr-FR" dirty="0" err="1" smtClean="0">
                  <a:sym typeface="Wingdings" pitchFamily="2" charset="2"/>
                </a:rPr>
                <a:t>Diversity</a:t>
              </a:r>
              <a:endParaRPr lang="fr-FR" dirty="0" smtClean="0">
                <a:sym typeface="Wingdings" pitchFamily="2" charset="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20" name="TextBox 19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843808" y="1484784"/>
            <a:ext cx="6552728" cy="296753"/>
            <a:chOff x="683568" y="1167706"/>
            <a:chExt cx="6552728" cy="296753"/>
          </a:xfrm>
        </p:grpSpPr>
        <p:sp>
          <p:nvSpPr>
            <p:cNvPr id="35" name="TextBox 34"/>
            <p:cNvSpPr txBox="1"/>
            <p:nvPr/>
          </p:nvSpPr>
          <p:spPr>
            <a:xfrm>
              <a:off x="683568" y="1187460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72272" y="1167706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80584" y="1187460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23528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	</a:t>
            </a:r>
            <a:r>
              <a:rPr lang="fr-FR" sz="2000" dirty="0" err="1" smtClean="0">
                <a:solidFill>
                  <a:srgbClr val="FF8700"/>
                </a:solidFill>
              </a:rPr>
              <a:t>Scaridae</a:t>
            </a:r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275856" y="1772816"/>
            <a:ext cx="2394520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6137920" y="1772816"/>
            <a:ext cx="2538536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187624" y="1002214"/>
            <a:ext cx="2196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err="1" smtClean="0">
                <a:solidFill>
                  <a:srgbClr val="F2F2F2"/>
                </a:solidFill>
              </a:rPr>
              <a:t>Species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Richness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635896" y="908720"/>
            <a:ext cx="2436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Functional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44208" y="908720"/>
            <a:ext cx="2524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Phylogenetic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>
                <a:solidFill>
                  <a:srgbClr val="F2F2F2"/>
                </a:solidFill>
              </a:rPr>
              <a:t>P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257600" y="2348880"/>
            <a:ext cx="1746448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6137920" y="2348880"/>
            <a:ext cx="1746448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9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236296" y="5805264"/>
            <a:ext cx="1872208" cy="1008112"/>
            <a:chOff x="7164288" y="5854087"/>
            <a:chExt cx="1872208" cy="1008112"/>
          </a:xfrm>
        </p:grpSpPr>
        <p:sp>
          <p:nvSpPr>
            <p:cNvPr id="13" name="CustomShape 16"/>
            <p:cNvSpPr/>
            <p:nvPr/>
          </p:nvSpPr>
          <p:spPr>
            <a:xfrm>
              <a:off x="7164288" y="5854087"/>
              <a:ext cx="1872208" cy="28692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80">
              <a:noFill/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 err="1" smtClean="0">
                  <a:latin typeface="Arial"/>
                </a:rPr>
                <a:t>Biogeography</a:t>
              </a:r>
              <a:endParaRPr dirty="0"/>
            </a:p>
          </p:txBody>
        </p:sp>
        <p:sp>
          <p:nvSpPr>
            <p:cNvPr id="14" name="CustomShape 17"/>
            <p:cNvSpPr/>
            <p:nvPr/>
          </p:nvSpPr>
          <p:spPr>
            <a:xfrm>
              <a:off x="7164288" y="6214127"/>
              <a:ext cx="1872208" cy="286920"/>
            </a:xfrm>
            <a:prstGeom prst="rect">
              <a:avLst/>
            </a:prstGeom>
            <a:solidFill>
              <a:srgbClr val="4E8C44"/>
            </a:solidFill>
            <a:ln w="19080">
              <a:solidFill>
                <a:srgbClr val="4E8C44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>
                  <a:latin typeface="Arial"/>
                </a:rPr>
                <a:t>Habitat</a:t>
              </a:r>
              <a:endParaRPr dirty="0"/>
            </a:p>
          </p:txBody>
        </p:sp>
        <p:sp>
          <p:nvSpPr>
            <p:cNvPr id="15" name="CustomShape 18"/>
            <p:cNvSpPr/>
            <p:nvPr/>
          </p:nvSpPr>
          <p:spPr>
            <a:xfrm>
              <a:off x="7164288" y="6575279"/>
              <a:ext cx="1872208" cy="286920"/>
            </a:xfrm>
            <a:prstGeom prst="rect">
              <a:avLst/>
            </a:prstGeom>
            <a:solidFill>
              <a:srgbClr val="0070C0"/>
            </a:solidFill>
            <a:ln w="19080">
              <a:solidFill>
                <a:srgbClr val="0070C0"/>
              </a:solidFill>
              <a:round/>
            </a:ln>
          </p:spPr>
          <p:txBody>
            <a:bodyPr lIns="90000" tIns="45000" rIns="90000" bIns="45000" anchor="ctr"/>
            <a:lstStyle/>
            <a:p>
              <a:r>
                <a:rPr lang="fr-FR" dirty="0" smtClean="0">
                  <a:latin typeface="Arial"/>
                </a:rPr>
                <a:t>Socio-</a:t>
              </a:r>
              <a:r>
                <a:rPr lang="fr-FR" dirty="0" err="1">
                  <a:latin typeface="Arial"/>
                </a:rPr>
                <a:t>e</a:t>
              </a:r>
              <a:r>
                <a:rPr lang="fr-FR" dirty="0" err="1" smtClean="0">
                  <a:latin typeface="Arial"/>
                </a:rPr>
                <a:t>conomy</a:t>
              </a:r>
              <a:endParaRPr dirty="0"/>
            </a:p>
          </p:txBody>
        </p:sp>
      </p:grpSp>
      <p:pic>
        <p:nvPicPr>
          <p:cNvPr id="5" name="Picture 2" descr="tn_Chsor_m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27" y="548680"/>
            <a:ext cx="79528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79512" y="1453700"/>
            <a:ext cx="8729960" cy="4360856"/>
            <a:chOff x="179512" y="1224902"/>
            <a:chExt cx="8729960" cy="4360856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7" y="1224902"/>
              <a:ext cx="8585945" cy="2780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6" name="Straight Arrow Connector 15"/>
            <p:cNvCxnSpPr/>
            <p:nvPr/>
          </p:nvCxnSpPr>
          <p:spPr>
            <a:xfrm>
              <a:off x="5076056" y="4064298"/>
              <a:ext cx="432048" cy="5040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6732240" y="4064298"/>
              <a:ext cx="432048" cy="5040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860032" y="4568354"/>
              <a:ext cx="2449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/>
                <a:t>Socio-</a:t>
              </a:r>
              <a:r>
                <a:rPr lang="fr-FR" b="1" dirty="0" err="1" smtClean="0"/>
                <a:t>Economy</a:t>
              </a:r>
              <a:endParaRPr lang="fr-FR" b="1" dirty="0" smtClean="0"/>
            </a:p>
            <a:p>
              <a:pPr algn="ctr"/>
              <a:r>
                <a:rPr lang="fr-FR" dirty="0" smtClean="0"/>
                <a:t>Habitat/</a:t>
              </a:r>
              <a:r>
                <a:rPr lang="fr-FR" dirty="0" err="1" smtClean="0"/>
                <a:t>Biogeography</a:t>
              </a:r>
              <a:endParaRPr lang="en-GB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9512" y="5216426"/>
              <a:ext cx="84969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ym typeface="Wingdings" pitchFamily="2" charset="2"/>
                </a:rPr>
                <a:t>-   </a:t>
              </a:r>
              <a:r>
                <a:rPr lang="fr-FR" dirty="0" err="1" smtClean="0">
                  <a:sym typeface="Wingdings" pitchFamily="2" charset="2"/>
                </a:rPr>
                <a:t>Predominance</a:t>
              </a:r>
              <a:r>
                <a:rPr lang="fr-FR" dirty="0" smtClean="0">
                  <a:sym typeface="Wingdings" pitchFamily="2" charset="2"/>
                </a:rPr>
                <a:t> of Socio-</a:t>
              </a:r>
              <a:r>
                <a:rPr lang="fr-FR" dirty="0" err="1" smtClean="0">
                  <a:sym typeface="Wingdings" pitchFamily="2" charset="2"/>
                </a:rPr>
                <a:t>Economy</a:t>
              </a:r>
              <a:r>
                <a:rPr lang="fr-FR" dirty="0" smtClean="0">
                  <a:sym typeface="Wingdings" pitchFamily="2" charset="2"/>
                </a:rPr>
                <a:t> on </a:t>
              </a:r>
              <a:r>
                <a:rPr lang="fr-FR" dirty="0" err="1" smtClean="0">
                  <a:sym typeface="Wingdings" pitchFamily="2" charset="2"/>
                </a:rPr>
                <a:t>Functional</a:t>
              </a:r>
              <a:r>
                <a:rPr lang="fr-FR" dirty="0" smtClean="0">
                  <a:sym typeface="Wingdings" pitchFamily="2" charset="2"/>
                </a:rPr>
                <a:t> and </a:t>
              </a:r>
              <a:r>
                <a:rPr lang="fr-FR" dirty="0" err="1" smtClean="0">
                  <a:sym typeface="Wingdings" pitchFamily="2" charset="2"/>
                </a:rPr>
                <a:t>Phylogenetic</a:t>
              </a:r>
              <a:r>
                <a:rPr lang="fr-FR" dirty="0" smtClean="0">
                  <a:sym typeface="Wingdings" pitchFamily="2" charset="2"/>
                </a:rPr>
                <a:t> </a:t>
              </a:r>
              <a:r>
                <a:rPr lang="fr-FR" dirty="0" err="1" smtClean="0">
                  <a:sym typeface="Wingdings" pitchFamily="2" charset="2"/>
                </a:rPr>
                <a:t>Diversity</a:t>
              </a:r>
              <a:endParaRPr lang="fr-FR" dirty="0" smtClean="0">
                <a:sym typeface="Wingdings" pitchFamily="2" charset="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20" name="TextBox 19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843808" y="1484784"/>
            <a:ext cx="6552728" cy="296753"/>
            <a:chOff x="683568" y="1167706"/>
            <a:chExt cx="6552728" cy="296753"/>
          </a:xfrm>
        </p:grpSpPr>
        <p:sp>
          <p:nvSpPr>
            <p:cNvPr id="35" name="TextBox 34"/>
            <p:cNvSpPr txBox="1"/>
            <p:nvPr/>
          </p:nvSpPr>
          <p:spPr>
            <a:xfrm>
              <a:off x="683568" y="1187460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72272" y="1167706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80584" y="1187460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23528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	</a:t>
            </a:r>
            <a:r>
              <a:rPr lang="fr-FR" sz="2000" dirty="0" err="1" smtClean="0">
                <a:solidFill>
                  <a:srgbClr val="FF8700"/>
                </a:solidFill>
              </a:rPr>
              <a:t>Scaridae</a:t>
            </a:r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275856" y="1772816"/>
            <a:ext cx="2394520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6137920" y="1772816"/>
            <a:ext cx="2538536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187624" y="1002214"/>
            <a:ext cx="2196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err="1" smtClean="0">
                <a:solidFill>
                  <a:srgbClr val="F2F2F2"/>
                </a:solidFill>
              </a:rPr>
              <a:t>Species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Richness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635896" y="908720"/>
            <a:ext cx="2436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Functional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44208" y="908720"/>
            <a:ext cx="2524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Phylogenetic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>
                <a:solidFill>
                  <a:srgbClr val="F2F2F2"/>
                </a:solidFill>
              </a:rPr>
              <a:t>P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77280" y="2348880"/>
            <a:ext cx="1602432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77280" y="3068960"/>
            <a:ext cx="1386408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95536" y="3645024"/>
            <a:ext cx="1368152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3257600" y="2348880"/>
            <a:ext cx="1746448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37920" y="2348880"/>
            <a:ext cx="1746448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5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236296" y="5805264"/>
            <a:ext cx="1872208" cy="1008112"/>
            <a:chOff x="7164288" y="5854087"/>
            <a:chExt cx="1872208" cy="1008112"/>
          </a:xfrm>
        </p:grpSpPr>
        <p:sp>
          <p:nvSpPr>
            <p:cNvPr id="13" name="CustomShape 16"/>
            <p:cNvSpPr/>
            <p:nvPr/>
          </p:nvSpPr>
          <p:spPr>
            <a:xfrm>
              <a:off x="7164288" y="5854087"/>
              <a:ext cx="1872208" cy="28692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80">
              <a:noFill/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 err="1" smtClean="0">
                  <a:latin typeface="Arial"/>
                </a:rPr>
                <a:t>Biogeography</a:t>
              </a:r>
              <a:endParaRPr dirty="0"/>
            </a:p>
          </p:txBody>
        </p:sp>
        <p:sp>
          <p:nvSpPr>
            <p:cNvPr id="14" name="CustomShape 17"/>
            <p:cNvSpPr/>
            <p:nvPr/>
          </p:nvSpPr>
          <p:spPr>
            <a:xfrm>
              <a:off x="7164288" y="6214127"/>
              <a:ext cx="1872208" cy="286920"/>
            </a:xfrm>
            <a:prstGeom prst="rect">
              <a:avLst/>
            </a:prstGeom>
            <a:solidFill>
              <a:srgbClr val="4E8C44"/>
            </a:solidFill>
            <a:ln w="19080">
              <a:solidFill>
                <a:srgbClr val="4E8C44"/>
              </a:solidFill>
              <a:round/>
            </a:ln>
          </p:spPr>
          <p:txBody>
            <a:bodyPr lIns="90000" tIns="45000" rIns="90000" bIns="45000" anchor="ctr"/>
            <a:lstStyle/>
            <a:p>
              <a:pPr algn="ctr"/>
              <a:r>
                <a:rPr lang="fr-FR" dirty="0">
                  <a:latin typeface="Arial"/>
                </a:rPr>
                <a:t>Habitat</a:t>
              </a:r>
              <a:endParaRPr dirty="0"/>
            </a:p>
          </p:txBody>
        </p:sp>
        <p:sp>
          <p:nvSpPr>
            <p:cNvPr id="15" name="CustomShape 18"/>
            <p:cNvSpPr/>
            <p:nvPr/>
          </p:nvSpPr>
          <p:spPr>
            <a:xfrm>
              <a:off x="7164288" y="6575279"/>
              <a:ext cx="1872208" cy="286920"/>
            </a:xfrm>
            <a:prstGeom prst="rect">
              <a:avLst/>
            </a:prstGeom>
            <a:solidFill>
              <a:srgbClr val="0070C0"/>
            </a:solidFill>
            <a:ln w="19080">
              <a:solidFill>
                <a:srgbClr val="0070C0"/>
              </a:solidFill>
              <a:round/>
            </a:ln>
          </p:spPr>
          <p:txBody>
            <a:bodyPr lIns="90000" tIns="45000" rIns="90000" bIns="45000" anchor="ctr"/>
            <a:lstStyle/>
            <a:p>
              <a:r>
                <a:rPr lang="fr-FR" dirty="0" smtClean="0">
                  <a:latin typeface="Arial"/>
                </a:rPr>
                <a:t>Socio-</a:t>
              </a:r>
              <a:r>
                <a:rPr lang="fr-FR" dirty="0" err="1">
                  <a:latin typeface="Arial"/>
                </a:rPr>
                <a:t>e</a:t>
              </a:r>
              <a:r>
                <a:rPr lang="fr-FR" dirty="0" err="1" smtClean="0">
                  <a:latin typeface="Arial"/>
                </a:rPr>
                <a:t>conomy</a:t>
              </a:r>
              <a:endParaRPr dirty="0"/>
            </a:p>
          </p:txBody>
        </p:sp>
      </p:grpSp>
      <p:pic>
        <p:nvPicPr>
          <p:cNvPr id="5" name="Picture 2" descr="tn_Chsor_m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27" y="548680"/>
            <a:ext cx="79528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79512" y="1453700"/>
            <a:ext cx="8729960" cy="5191853"/>
            <a:chOff x="179512" y="1224902"/>
            <a:chExt cx="8729960" cy="5191853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7" y="1224902"/>
              <a:ext cx="8585945" cy="2780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6" name="Straight Arrow Connector 15"/>
            <p:cNvCxnSpPr/>
            <p:nvPr/>
          </p:nvCxnSpPr>
          <p:spPr>
            <a:xfrm>
              <a:off x="5076056" y="4064298"/>
              <a:ext cx="432048" cy="5040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6732240" y="4064298"/>
              <a:ext cx="432048" cy="5040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860032" y="4568354"/>
              <a:ext cx="2449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/>
                <a:t>Socio-</a:t>
              </a:r>
              <a:r>
                <a:rPr lang="fr-FR" b="1" dirty="0" err="1" smtClean="0"/>
                <a:t>Economy</a:t>
              </a:r>
              <a:endParaRPr lang="fr-FR" b="1" dirty="0" smtClean="0"/>
            </a:p>
            <a:p>
              <a:pPr algn="ctr"/>
              <a:r>
                <a:rPr lang="fr-FR" dirty="0" smtClean="0"/>
                <a:t>Habitat/</a:t>
              </a:r>
              <a:r>
                <a:rPr lang="fr-FR" dirty="0" err="1" smtClean="0"/>
                <a:t>Biogeography</a:t>
              </a:r>
              <a:endParaRPr lang="en-GB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9512" y="5216426"/>
              <a:ext cx="849694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ym typeface="Wingdings" pitchFamily="2" charset="2"/>
                </a:rPr>
                <a:t>-   </a:t>
              </a:r>
              <a:r>
                <a:rPr lang="fr-FR" dirty="0" err="1" smtClean="0">
                  <a:sym typeface="Wingdings" pitchFamily="2" charset="2"/>
                </a:rPr>
                <a:t>Predominance</a:t>
              </a:r>
              <a:r>
                <a:rPr lang="fr-FR" dirty="0" smtClean="0">
                  <a:sym typeface="Wingdings" pitchFamily="2" charset="2"/>
                </a:rPr>
                <a:t> of Socio-</a:t>
              </a:r>
              <a:r>
                <a:rPr lang="fr-FR" dirty="0" err="1" smtClean="0">
                  <a:sym typeface="Wingdings" pitchFamily="2" charset="2"/>
                </a:rPr>
                <a:t>Economy</a:t>
              </a:r>
              <a:r>
                <a:rPr lang="fr-FR" dirty="0" smtClean="0">
                  <a:sym typeface="Wingdings" pitchFamily="2" charset="2"/>
                </a:rPr>
                <a:t> on </a:t>
              </a:r>
              <a:r>
                <a:rPr lang="fr-FR" dirty="0" err="1" smtClean="0">
                  <a:sym typeface="Wingdings" pitchFamily="2" charset="2"/>
                </a:rPr>
                <a:t>Functional</a:t>
              </a:r>
              <a:r>
                <a:rPr lang="fr-FR" dirty="0" smtClean="0">
                  <a:sym typeface="Wingdings" pitchFamily="2" charset="2"/>
                </a:rPr>
                <a:t> and </a:t>
              </a:r>
              <a:r>
                <a:rPr lang="fr-FR" dirty="0" err="1" smtClean="0">
                  <a:sym typeface="Wingdings" pitchFamily="2" charset="2"/>
                </a:rPr>
                <a:t>Phylogenetic</a:t>
              </a:r>
              <a:r>
                <a:rPr lang="fr-FR" dirty="0" smtClean="0">
                  <a:sym typeface="Wingdings" pitchFamily="2" charset="2"/>
                </a:rPr>
                <a:t> </a:t>
              </a:r>
              <a:r>
                <a:rPr lang="fr-FR" dirty="0" err="1" smtClean="0">
                  <a:sym typeface="Wingdings" pitchFamily="2" charset="2"/>
                </a:rPr>
                <a:t>Diversity</a:t>
              </a:r>
              <a:endParaRPr lang="fr-FR" dirty="0" smtClean="0">
                <a:sym typeface="Wingdings" pitchFamily="2" charset="2"/>
              </a:endParaRPr>
            </a:p>
            <a:p>
              <a:pPr marL="285750" indent="-285750">
                <a:buFontTx/>
                <a:buChar char="-"/>
              </a:pPr>
              <a:endParaRPr lang="fr-FR" dirty="0">
                <a:sym typeface="Wingdings" pitchFamily="2" charset="2"/>
              </a:endParaRPr>
            </a:p>
            <a:p>
              <a:pPr marL="285750" indent="-285750">
                <a:buFontTx/>
                <a:buChar char="-"/>
              </a:pPr>
              <a:r>
                <a:rPr lang="fr-FR" dirty="0" err="1">
                  <a:sym typeface="Wingdings" pitchFamily="2" charset="2"/>
                </a:rPr>
                <a:t>Predominance</a:t>
              </a:r>
              <a:r>
                <a:rPr lang="fr-FR" dirty="0">
                  <a:sym typeface="Wingdings" pitchFamily="2" charset="2"/>
                </a:rPr>
                <a:t> of </a:t>
              </a:r>
              <a:r>
                <a:rPr lang="fr-FR" dirty="0" err="1">
                  <a:sym typeface="Wingdings" pitchFamily="2" charset="2"/>
                </a:rPr>
                <a:t>Biogeography</a:t>
              </a:r>
              <a:r>
                <a:rPr lang="fr-FR" dirty="0">
                  <a:sym typeface="Wingdings" pitchFamily="2" charset="2"/>
                </a:rPr>
                <a:t> and Habitat on </a:t>
              </a:r>
              <a:r>
                <a:rPr lang="fr-FR" dirty="0" err="1" smtClean="0">
                  <a:sym typeface="Wingdings" pitchFamily="2" charset="2"/>
                </a:rPr>
                <a:t>Species</a:t>
              </a:r>
              <a:r>
                <a:rPr lang="fr-FR" dirty="0" smtClean="0">
                  <a:sym typeface="Wingdings" pitchFamily="2" charset="2"/>
                </a:rPr>
                <a:t> </a:t>
              </a:r>
              <a:r>
                <a:rPr lang="fr-FR" dirty="0" err="1" smtClean="0">
                  <a:sym typeface="Wingdings" pitchFamily="2" charset="2"/>
                </a:rPr>
                <a:t>richness</a:t>
              </a:r>
              <a:endParaRPr lang="fr-FR" dirty="0">
                <a:sym typeface="Wingdings" pitchFamily="2" charset="2"/>
              </a:endParaRPr>
            </a:p>
            <a:p>
              <a:endParaRPr lang="fr-FR" dirty="0" smtClean="0">
                <a:sym typeface="Wingdings" pitchFamily="2" charset="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20" name="TextBox 19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843808" y="1484784"/>
            <a:ext cx="6552728" cy="296753"/>
            <a:chOff x="683568" y="1167706"/>
            <a:chExt cx="6552728" cy="296753"/>
          </a:xfrm>
        </p:grpSpPr>
        <p:sp>
          <p:nvSpPr>
            <p:cNvPr id="35" name="TextBox 34"/>
            <p:cNvSpPr txBox="1"/>
            <p:nvPr/>
          </p:nvSpPr>
          <p:spPr>
            <a:xfrm>
              <a:off x="683568" y="1187460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72272" y="1167706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80584" y="1187460"/>
              <a:ext cx="855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chemeClr val="bg1"/>
                  </a:solidFill>
                </a:rPr>
                <a:t>%</a:t>
              </a:r>
              <a:endParaRPr lang="en-GB" sz="1200" b="1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23528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	</a:t>
            </a:r>
            <a:r>
              <a:rPr lang="fr-FR" sz="2000" dirty="0" err="1" smtClean="0">
                <a:solidFill>
                  <a:srgbClr val="FF8700"/>
                </a:solidFill>
              </a:rPr>
              <a:t>Scaridae</a:t>
            </a:r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275856" y="1772816"/>
            <a:ext cx="2394520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6137920" y="1772816"/>
            <a:ext cx="2538536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187624" y="1002214"/>
            <a:ext cx="2196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err="1" smtClean="0">
                <a:solidFill>
                  <a:srgbClr val="F2F2F2"/>
                </a:solidFill>
              </a:rPr>
              <a:t>Species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Richness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635896" y="908720"/>
            <a:ext cx="2436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Functional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 smtClean="0">
                <a:solidFill>
                  <a:srgbClr val="F2F2F2"/>
                </a:solidFill>
              </a:rPr>
              <a:t>FD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44208" y="908720"/>
            <a:ext cx="2524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Phylogenetic</a:t>
            </a:r>
            <a:r>
              <a:rPr lang="fr-FR" sz="1600" b="1" i="1" dirty="0" smtClean="0">
                <a:solidFill>
                  <a:srgbClr val="F2F2F2"/>
                </a:solidFill>
              </a:rPr>
              <a:t> 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600" b="1" i="1" dirty="0" smtClean="0">
                <a:solidFill>
                  <a:srgbClr val="F2F2F2"/>
                </a:solidFill>
              </a:rPr>
              <a:t> (</a:t>
            </a:r>
            <a:r>
              <a:rPr lang="fr-FR" sz="1600" b="1" i="1" dirty="0" err="1">
                <a:solidFill>
                  <a:srgbClr val="F2F2F2"/>
                </a:solidFill>
              </a:rPr>
              <a:t>P</a:t>
            </a:r>
            <a:r>
              <a:rPr lang="fr-FR" sz="1600" b="1" i="1" dirty="0" err="1" smtClean="0">
                <a:solidFill>
                  <a:srgbClr val="F2F2F2"/>
                </a:solidFill>
              </a:rPr>
              <a:t>D</a:t>
            </a:r>
            <a:r>
              <a:rPr lang="fr-FR" sz="16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600" b="1" i="1" dirty="0" smtClean="0">
                <a:solidFill>
                  <a:srgbClr val="F2F2F2"/>
                </a:solidFill>
              </a:rPr>
              <a:t>)</a:t>
            </a:r>
            <a:endParaRPr lang="en-GB" sz="1600" b="1" i="1" dirty="0">
              <a:solidFill>
                <a:srgbClr val="F2F2F2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77280" y="2348880"/>
            <a:ext cx="1602432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77280" y="3068960"/>
            <a:ext cx="1386408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95536" y="3645024"/>
            <a:ext cx="1368152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2051720" y="4293096"/>
            <a:ext cx="0" cy="4497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71600" y="472514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/>
              <a:t>Biogeography</a:t>
            </a:r>
            <a:endParaRPr lang="fr-FR" b="1" dirty="0" smtClean="0"/>
          </a:p>
          <a:p>
            <a:pPr algn="ctr"/>
            <a:r>
              <a:rPr lang="fr-FR" dirty="0" smtClean="0"/>
              <a:t>Habitat</a:t>
            </a:r>
            <a:endParaRPr lang="en-GB" dirty="0"/>
          </a:p>
        </p:txBody>
      </p:sp>
      <p:sp>
        <p:nvSpPr>
          <p:cNvPr id="48" name="Rectangle 47"/>
          <p:cNvSpPr/>
          <p:nvPr/>
        </p:nvSpPr>
        <p:spPr>
          <a:xfrm>
            <a:off x="6137920" y="2348880"/>
            <a:ext cx="1746448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257600" y="2348880"/>
            <a:ext cx="1746448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8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683568" y="1065030"/>
            <a:ext cx="7495217" cy="5676338"/>
            <a:chOff x="965215" y="980728"/>
            <a:chExt cx="7495217" cy="5676338"/>
          </a:xfrm>
        </p:grpSpPr>
        <p:sp>
          <p:nvSpPr>
            <p:cNvPr id="16" name="TextBox 15"/>
            <p:cNvSpPr txBox="1"/>
            <p:nvPr/>
          </p:nvSpPr>
          <p:spPr>
            <a:xfrm>
              <a:off x="5652120" y="5805264"/>
              <a:ext cx="16561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Socio-Eco Axis 1</a:t>
              </a:r>
              <a:endParaRPr lang="en-GB" sz="1400" b="1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965215" y="980728"/>
              <a:ext cx="7495217" cy="5676338"/>
              <a:chOff x="611560" y="836712"/>
              <a:chExt cx="7711241" cy="5818247"/>
            </a:xfrm>
          </p:grpSpPr>
          <p:pic>
            <p:nvPicPr>
              <p:cNvPr id="9220" name="Picture 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9992" y="836712"/>
                <a:ext cx="3520251" cy="23659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221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9992" y="3429000"/>
                <a:ext cx="3674924" cy="23659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7" name="TextBox 16"/>
              <p:cNvSpPr txBox="1"/>
              <p:nvPr/>
            </p:nvSpPr>
            <p:spPr>
              <a:xfrm rot="16200000">
                <a:off x="4006678" y="1927575"/>
                <a:ext cx="6480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err="1" smtClean="0"/>
                  <a:t>FDw</a:t>
                </a:r>
                <a:endParaRPr lang="en-GB" sz="1600" b="1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16200000">
                <a:off x="4006679" y="4514699"/>
                <a:ext cx="6480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err="1"/>
                  <a:t>P</a:t>
                </a:r>
                <a:r>
                  <a:rPr lang="fr-FR" sz="1600" b="1" dirty="0" err="1" smtClean="0"/>
                  <a:t>Dw</a:t>
                </a:r>
                <a:endParaRPr lang="en-GB" sz="1600" b="1" dirty="0"/>
              </a:p>
            </p:txBody>
          </p:sp>
          <p:pic>
            <p:nvPicPr>
              <p:cNvPr id="614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1560" y="836712"/>
                <a:ext cx="3240360" cy="23818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48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1560" y="3446720"/>
                <a:ext cx="3240360" cy="24429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5" name="Straight Arrow Connector 4"/>
              <p:cNvCxnSpPr/>
              <p:nvPr/>
            </p:nvCxnSpPr>
            <p:spPr>
              <a:xfrm flipV="1">
                <a:off x="4572000" y="6150903"/>
                <a:ext cx="3602916" cy="504056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 rot="21124949">
                <a:off x="5297597" y="6079859"/>
                <a:ext cx="30252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i="1" dirty="0" smtClean="0"/>
                  <a:t>Population, fish catch</a:t>
                </a:r>
                <a:endParaRPr lang="en-US" sz="1400" b="1" i="1" dirty="0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27" name="TextBox 26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pic>
        <p:nvPicPr>
          <p:cNvPr id="21" name="Picture 2" descr="tn_Chsor_m1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27" y="548680"/>
            <a:ext cx="79528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23528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	</a:t>
            </a:r>
            <a:r>
              <a:rPr lang="fr-FR" sz="2000" dirty="0" err="1" smtClean="0">
                <a:solidFill>
                  <a:srgbClr val="FF8700"/>
                </a:solidFill>
              </a:rPr>
              <a:t>Scaridae</a:t>
            </a:r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311823" y="1391944"/>
            <a:ext cx="38049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000" b="1" i="1" dirty="0" smtClean="0">
                <a:solidFill>
                  <a:srgbClr val="F2F2F2"/>
                </a:solidFill>
              </a:rPr>
              <a:t> </a:t>
            </a:r>
            <a:r>
              <a:rPr lang="fr-FR" sz="1000" b="1" i="1" dirty="0" err="1" smtClean="0">
                <a:solidFill>
                  <a:srgbClr val="F2F2F2"/>
                </a:solidFill>
              </a:rPr>
              <a:t>Functional</a:t>
            </a:r>
            <a:r>
              <a:rPr lang="fr-FR" sz="1000" b="1" i="1" dirty="0" smtClean="0">
                <a:solidFill>
                  <a:srgbClr val="F2F2F2"/>
                </a:solidFill>
              </a:rPr>
              <a:t> </a:t>
            </a:r>
            <a:r>
              <a:rPr lang="fr-FR" sz="10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000" b="1" i="1" dirty="0" smtClean="0">
                <a:solidFill>
                  <a:srgbClr val="F2F2F2"/>
                </a:solidFill>
              </a:rPr>
              <a:t> (</a:t>
            </a:r>
            <a:r>
              <a:rPr lang="fr-FR" sz="1000" b="1" i="1" dirty="0" err="1" smtClean="0">
                <a:solidFill>
                  <a:srgbClr val="F2F2F2"/>
                </a:solidFill>
              </a:rPr>
              <a:t>FD</a:t>
            </a:r>
            <a:r>
              <a:rPr lang="fr-FR" sz="10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000" b="1" i="1" dirty="0" smtClean="0">
                <a:solidFill>
                  <a:srgbClr val="F2F2F2"/>
                </a:solidFill>
              </a:rPr>
              <a:t>)</a:t>
            </a:r>
            <a:endParaRPr lang="en-GB" sz="1000" b="1" i="1" dirty="0">
              <a:solidFill>
                <a:srgbClr val="F2F2F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311823" y="3995699"/>
            <a:ext cx="38049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000" b="1" i="1" dirty="0" smtClean="0">
                <a:solidFill>
                  <a:srgbClr val="F2F2F2"/>
                </a:solidFill>
              </a:rPr>
              <a:t> </a:t>
            </a:r>
            <a:r>
              <a:rPr lang="fr-FR" sz="1000" b="1" i="1" dirty="0" err="1" smtClean="0">
                <a:solidFill>
                  <a:srgbClr val="F2F2F2"/>
                </a:solidFill>
              </a:rPr>
              <a:t>Phylogenetic</a:t>
            </a:r>
            <a:r>
              <a:rPr lang="fr-FR" sz="1000" b="1" i="1" dirty="0" smtClean="0">
                <a:solidFill>
                  <a:srgbClr val="F2F2F2"/>
                </a:solidFill>
              </a:rPr>
              <a:t> </a:t>
            </a:r>
            <a:r>
              <a:rPr lang="fr-FR" sz="10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000" b="1" i="1" dirty="0" smtClean="0">
                <a:solidFill>
                  <a:srgbClr val="F2F2F2"/>
                </a:solidFill>
              </a:rPr>
              <a:t> (</a:t>
            </a:r>
            <a:r>
              <a:rPr lang="fr-FR" sz="1000" b="1" i="1" dirty="0" err="1">
                <a:solidFill>
                  <a:srgbClr val="F2F2F2"/>
                </a:solidFill>
              </a:rPr>
              <a:t>P</a:t>
            </a:r>
            <a:r>
              <a:rPr lang="fr-FR" sz="1000" b="1" i="1" dirty="0" err="1" smtClean="0">
                <a:solidFill>
                  <a:srgbClr val="F2F2F2"/>
                </a:solidFill>
              </a:rPr>
              <a:t>D</a:t>
            </a:r>
            <a:r>
              <a:rPr lang="fr-FR" sz="10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000" b="1" i="1" dirty="0" smtClean="0">
                <a:solidFill>
                  <a:srgbClr val="F2F2F2"/>
                </a:solidFill>
              </a:rPr>
              <a:t>)</a:t>
            </a:r>
            <a:endParaRPr lang="en-GB" sz="1000" b="1" i="1" dirty="0">
              <a:solidFill>
                <a:srgbClr val="F2F2F2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13766" y="1407042"/>
            <a:ext cx="2634098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83568" y="3902785"/>
            <a:ext cx="2792523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9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683568" y="1065030"/>
            <a:ext cx="7495217" cy="5676338"/>
            <a:chOff x="965215" y="980728"/>
            <a:chExt cx="7495217" cy="5676338"/>
          </a:xfrm>
        </p:grpSpPr>
        <p:sp>
          <p:nvSpPr>
            <p:cNvPr id="16" name="TextBox 15"/>
            <p:cNvSpPr txBox="1"/>
            <p:nvPr/>
          </p:nvSpPr>
          <p:spPr>
            <a:xfrm>
              <a:off x="5652120" y="5805264"/>
              <a:ext cx="16561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Socio-Eco Axis 1</a:t>
              </a:r>
              <a:endParaRPr lang="en-GB" sz="1400" b="1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965215" y="980728"/>
              <a:ext cx="7495217" cy="5676338"/>
              <a:chOff x="611560" y="836712"/>
              <a:chExt cx="7711241" cy="5818247"/>
            </a:xfrm>
          </p:grpSpPr>
          <p:pic>
            <p:nvPicPr>
              <p:cNvPr id="9220" name="Picture 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9992" y="836712"/>
                <a:ext cx="3520251" cy="23659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221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9992" y="3429000"/>
                <a:ext cx="3674924" cy="23659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7" name="TextBox 16"/>
              <p:cNvSpPr txBox="1"/>
              <p:nvPr/>
            </p:nvSpPr>
            <p:spPr>
              <a:xfrm rot="16200000">
                <a:off x="4006678" y="1927575"/>
                <a:ext cx="6480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err="1" smtClean="0"/>
                  <a:t>FDw</a:t>
                </a:r>
                <a:endParaRPr lang="en-GB" sz="1600" b="1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16200000">
                <a:off x="4006679" y="4514699"/>
                <a:ext cx="6480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err="1"/>
                  <a:t>P</a:t>
                </a:r>
                <a:r>
                  <a:rPr lang="fr-FR" sz="1600" b="1" dirty="0" err="1" smtClean="0"/>
                  <a:t>Dw</a:t>
                </a:r>
                <a:endParaRPr lang="en-GB" sz="1600" b="1" dirty="0"/>
              </a:p>
            </p:txBody>
          </p:sp>
          <p:pic>
            <p:nvPicPr>
              <p:cNvPr id="614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1560" y="836712"/>
                <a:ext cx="3240360" cy="23818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48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1560" y="3446720"/>
                <a:ext cx="3240360" cy="24429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5" name="Straight Arrow Connector 4"/>
              <p:cNvCxnSpPr/>
              <p:nvPr/>
            </p:nvCxnSpPr>
            <p:spPr>
              <a:xfrm flipV="1">
                <a:off x="4572000" y="6150903"/>
                <a:ext cx="3602916" cy="504056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 rot="21124949">
                <a:off x="5297597" y="6079859"/>
                <a:ext cx="30252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i="1" dirty="0" smtClean="0"/>
                  <a:t>Population, fish catch</a:t>
                </a:r>
                <a:endParaRPr lang="en-US" sz="1400" b="1" i="1" dirty="0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27" name="TextBox 26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  <p:pic>
        <p:nvPicPr>
          <p:cNvPr id="21" name="Picture 2" descr="tn_Chsor_m1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27" y="548680"/>
            <a:ext cx="79528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23528" y="62068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	</a:t>
            </a:r>
            <a:r>
              <a:rPr lang="fr-FR" sz="2000" dirty="0" err="1" smtClean="0">
                <a:solidFill>
                  <a:srgbClr val="FF8700"/>
                </a:solidFill>
              </a:rPr>
              <a:t>Scaridae</a:t>
            </a:r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311823" y="1391944"/>
            <a:ext cx="38049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000" b="1" i="1" dirty="0" smtClean="0">
                <a:solidFill>
                  <a:srgbClr val="F2F2F2"/>
                </a:solidFill>
              </a:rPr>
              <a:t> </a:t>
            </a:r>
            <a:r>
              <a:rPr lang="fr-FR" sz="1000" b="1" i="1" dirty="0" err="1" smtClean="0">
                <a:solidFill>
                  <a:srgbClr val="F2F2F2"/>
                </a:solidFill>
              </a:rPr>
              <a:t>Functional</a:t>
            </a:r>
            <a:r>
              <a:rPr lang="fr-FR" sz="1000" b="1" i="1" dirty="0" smtClean="0">
                <a:solidFill>
                  <a:srgbClr val="F2F2F2"/>
                </a:solidFill>
              </a:rPr>
              <a:t> </a:t>
            </a:r>
            <a:r>
              <a:rPr lang="fr-FR" sz="10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000" b="1" i="1" dirty="0" smtClean="0">
                <a:solidFill>
                  <a:srgbClr val="F2F2F2"/>
                </a:solidFill>
              </a:rPr>
              <a:t> (</a:t>
            </a:r>
            <a:r>
              <a:rPr lang="fr-FR" sz="1000" b="1" i="1" dirty="0" err="1" smtClean="0">
                <a:solidFill>
                  <a:srgbClr val="F2F2F2"/>
                </a:solidFill>
              </a:rPr>
              <a:t>FD</a:t>
            </a:r>
            <a:r>
              <a:rPr lang="fr-FR" sz="10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000" b="1" i="1" dirty="0" smtClean="0">
                <a:solidFill>
                  <a:srgbClr val="F2F2F2"/>
                </a:solidFill>
              </a:rPr>
              <a:t>)</a:t>
            </a:r>
            <a:endParaRPr lang="en-GB" sz="1000" b="1" i="1" dirty="0">
              <a:solidFill>
                <a:srgbClr val="F2F2F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311823" y="3995699"/>
            <a:ext cx="38049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err="1" smtClean="0">
                <a:solidFill>
                  <a:srgbClr val="F2F2F2"/>
                </a:solidFill>
              </a:rPr>
              <a:t>Weighted</a:t>
            </a:r>
            <a:r>
              <a:rPr lang="fr-FR" sz="1000" b="1" i="1" dirty="0" smtClean="0">
                <a:solidFill>
                  <a:srgbClr val="F2F2F2"/>
                </a:solidFill>
              </a:rPr>
              <a:t> </a:t>
            </a:r>
            <a:r>
              <a:rPr lang="fr-FR" sz="1000" b="1" i="1" dirty="0" err="1" smtClean="0">
                <a:solidFill>
                  <a:srgbClr val="F2F2F2"/>
                </a:solidFill>
              </a:rPr>
              <a:t>Phylogenetic</a:t>
            </a:r>
            <a:r>
              <a:rPr lang="fr-FR" sz="1000" b="1" i="1" dirty="0" smtClean="0">
                <a:solidFill>
                  <a:srgbClr val="F2F2F2"/>
                </a:solidFill>
              </a:rPr>
              <a:t> </a:t>
            </a:r>
            <a:r>
              <a:rPr lang="fr-FR" sz="1000" b="1" i="1" dirty="0" err="1" smtClean="0">
                <a:solidFill>
                  <a:srgbClr val="F2F2F2"/>
                </a:solidFill>
              </a:rPr>
              <a:t>Diversity</a:t>
            </a:r>
            <a:r>
              <a:rPr lang="fr-FR" sz="1000" b="1" i="1" dirty="0" smtClean="0">
                <a:solidFill>
                  <a:srgbClr val="F2F2F2"/>
                </a:solidFill>
              </a:rPr>
              <a:t> (</a:t>
            </a:r>
            <a:r>
              <a:rPr lang="fr-FR" sz="1000" b="1" i="1" dirty="0" err="1">
                <a:solidFill>
                  <a:srgbClr val="F2F2F2"/>
                </a:solidFill>
              </a:rPr>
              <a:t>P</a:t>
            </a:r>
            <a:r>
              <a:rPr lang="fr-FR" sz="1000" b="1" i="1" dirty="0" err="1" smtClean="0">
                <a:solidFill>
                  <a:srgbClr val="F2F2F2"/>
                </a:solidFill>
              </a:rPr>
              <a:t>D</a:t>
            </a:r>
            <a:r>
              <a:rPr lang="fr-FR" sz="1000" b="1" i="1" baseline="-25000" dirty="0" err="1" smtClean="0">
                <a:solidFill>
                  <a:srgbClr val="F2F2F2"/>
                </a:solidFill>
              </a:rPr>
              <a:t>w</a:t>
            </a:r>
            <a:r>
              <a:rPr lang="fr-FR" sz="1000" b="1" i="1" dirty="0" smtClean="0">
                <a:solidFill>
                  <a:srgbClr val="F2F2F2"/>
                </a:solidFill>
              </a:rPr>
              <a:t>)</a:t>
            </a:r>
            <a:endParaRPr lang="en-GB" sz="1000" b="1" i="1" dirty="0">
              <a:solidFill>
                <a:srgbClr val="F2F2F2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13766" y="1407042"/>
            <a:ext cx="2634098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83568" y="3902785"/>
            <a:ext cx="2792523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5796136" y="1623066"/>
            <a:ext cx="216024" cy="2217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6859065" y="1843595"/>
            <a:ext cx="216024" cy="2217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6942322" y="4637327"/>
            <a:ext cx="216024" cy="2217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5688124" y="4010797"/>
            <a:ext cx="216024" cy="2217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90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404664"/>
            <a:ext cx="878497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8700"/>
                </a:solidFill>
              </a:rPr>
              <a:t>Conclusions:</a:t>
            </a:r>
          </a:p>
          <a:p>
            <a:endParaRPr lang="fr-FR" dirty="0">
              <a:solidFill>
                <a:srgbClr val="FF8700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err="1" smtClean="0">
                <a:sym typeface="Wingdings" pitchFamily="2" charset="2"/>
              </a:rPr>
              <a:t>Functional</a:t>
            </a:r>
            <a:r>
              <a:rPr lang="fr-FR" dirty="0" smtClean="0">
                <a:sym typeface="Wingdings" pitchFamily="2" charset="2"/>
              </a:rPr>
              <a:t> and </a:t>
            </a:r>
            <a:r>
              <a:rPr lang="fr-FR" dirty="0" err="1" smtClean="0">
                <a:sym typeface="Wingdings" pitchFamily="2" charset="2"/>
              </a:rPr>
              <a:t>Phylogenetic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trees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eroded</a:t>
            </a:r>
            <a:r>
              <a:rPr lang="fr-FR" dirty="0" smtClean="0">
                <a:sym typeface="Wingdings" pitchFamily="2" charset="2"/>
              </a:rPr>
              <a:t> by </a:t>
            </a:r>
            <a:r>
              <a:rPr lang="fr-FR" dirty="0" err="1" smtClean="0">
                <a:sym typeface="Wingdings" pitchFamily="2" charset="2"/>
              </a:rPr>
              <a:t>humans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at</a:t>
            </a:r>
            <a:r>
              <a:rPr lang="fr-FR" dirty="0" smtClean="0">
                <a:sym typeface="Wingdings" pitchFamily="2" charset="2"/>
              </a:rPr>
              <a:t> the </a:t>
            </a:r>
            <a:r>
              <a:rPr lang="fr-FR" dirty="0">
                <a:sym typeface="Wingdings" pitchFamily="2" charset="2"/>
              </a:rPr>
              <a:t>P</a:t>
            </a:r>
            <a:r>
              <a:rPr lang="fr-FR" dirty="0" smtClean="0">
                <a:sym typeface="Wingdings" pitchFamily="2" charset="2"/>
              </a:rPr>
              <a:t>acific </a:t>
            </a:r>
            <a:r>
              <a:rPr lang="fr-FR" dirty="0" err="1" smtClean="0">
                <a:sym typeface="Wingdings" pitchFamily="2" charset="2"/>
              </a:rPr>
              <a:t>scale</a:t>
            </a:r>
            <a:r>
              <a:rPr lang="fr-FR" dirty="0" smtClean="0">
                <a:sym typeface="Wingdings" pitchFamily="2" charset="2"/>
              </a:rPr>
              <a:t> : </a:t>
            </a:r>
            <a:r>
              <a:rPr lang="fr-FR" dirty="0" err="1">
                <a:sym typeface="Wingdings" pitchFamily="2" charset="2"/>
              </a:rPr>
              <a:t>P</a:t>
            </a:r>
            <a:r>
              <a:rPr lang="fr-FR" dirty="0" err="1" smtClean="0">
                <a:sym typeface="Wingdings" pitchFamily="2" charset="2"/>
              </a:rPr>
              <a:t>otential</a:t>
            </a:r>
            <a:r>
              <a:rPr lang="fr-FR" dirty="0" smtClean="0">
                <a:sym typeface="Wingdings" pitchFamily="2" charset="2"/>
              </a:rPr>
              <a:t> implications for </a:t>
            </a:r>
            <a:r>
              <a:rPr lang="fr-FR" dirty="0" err="1" smtClean="0">
                <a:sym typeface="Wingdings" pitchFamily="2" charset="2"/>
              </a:rPr>
              <a:t>ecosystem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functioning</a:t>
            </a:r>
            <a:r>
              <a:rPr lang="fr-FR" dirty="0" smtClean="0">
                <a:sym typeface="Wingdings" pitchFamily="2" charset="2"/>
              </a:rPr>
              <a:t> and services</a:t>
            </a:r>
          </a:p>
          <a:p>
            <a:r>
              <a:rPr lang="fr-FR" sz="1200" dirty="0" smtClean="0">
                <a:sym typeface="Wingdings" pitchFamily="2" charset="2"/>
              </a:rPr>
              <a:t>       (</a:t>
            </a:r>
            <a:r>
              <a:rPr lang="fr-FR" sz="1200" dirty="0" err="1" smtClean="0">
                <a:sym typeface="Wingdings" pitchFamily="2" charset="2"/>
              </a:rPr>
              <a:t>e.g</a:t>
            </a:r>
            <a:r>
              <a:rPr lang="fr-FR" sz="1200" dirty="0" smtClean="0">
                <a:sym typeface="Wingdings" pitchFamily="2" charset="2"/>
              </a:rPr>
              <a:t>. Hughes </a:t>
            </a:r>
            <a:r>
              <a:rPr lang="fr-FR" sz="1200" i="1" dirty="0" smtClean="0">
                <a:sym typeface="Wingdings" pitchFamily="2" charset="2"/>
              </a:rPr>
              <a:t>et al</a:t>
            </a:r>
            <a:r>
              <a:rPr lang="fr-FR" sz="1200" dirty="0" smtClean="0">
                <a:sym typeface="Wingdings" pitchFamily="2" charset="2"/>
              </a:rPr>
              <a:t>., 2007 </a:t>
            </a:r>
            <a:r>
              <a:rPr lang="fr-FR" sz="1200" dirty="0" err="1" smtClean="0">
                <a:sym typeface="Wingdings" pitchFamily="2" charset="2"/>
              </a:rPr>
              <a:t>Cur.Biol</a:t>
            </a:r>
            <a:r>
              <a:rPr lang="fr-FR" sz="1200" dirty="0" smtClean="0">
                <a:sym typeface="Wingdings" pitchFamily="2" charset="2"/>
              </a:rPr>
              <a:t>. ; Graham </a:t>
            </a:r>
            <a:r>
              <a:rPr lang="fr-FR" sz="1200" i="1" dirty="0" smtClean="0">
                <a:sym typeface="Wingdings" pitchFamily="2" charset="2"/>
              </a:rPr>
              <a:t>et al</a:t>
            </a:r>
            <a:r>
              <a:rPr lang="fr-FR" sz="1200" dirty="0" smtClean="0">
                <a:sym typeface="Wingdings" pitchFamily="2" charset="2"/>
              </a:rPr>
              <a:t>., 2011 </a:t>
            </a:r>
            <a:r>
              <a:rPr lang="fr-FR" sz="1200" dirty="0" err="1" smtClean="0">
                <a:sym typeface="Wingdings" pitchFamily="2" charset="2"/>
              </a:rPr>
              <a:t>Eco.Lett</a:t>
            </a:r>
            <a:r>
              <a:rPr lang="fr-FR" sz="1200" dirty="0" smtClean="0">
                <a:sym typeface="Wingdings" pitchFamily="2" charset="2"/>
              </a:rPr>
              <a:t>, </a:t>
            </a:r>
            <a:r>
              <a:rPr lang="fr-FR" sz="1200" dirty="0" err="1" smtClean="0">
                <a:sym typeface="Wingdings" pitchFamily="2" charset="2"/>
              </a:rPr>
              <a:t>Bellwood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i="1" dirty="0" smtClean="0">
                <a:sym typeface="Wingdings" pitchFamily="2" charset="2"/>
              </a:rPr>
              <a:t>et al. 2011 </a:t>
            </a:r>
            <a:r>
              <a:rPr lang="fr-FR" sz="1200" dirty="0" err="1" smtClean="0">
                <a:sym typeface="Wingdings" pitchFamily="2" charset="2"/>
              </a:rPr>
              <a:t>Proc.Roy</a:t>
            </a:r>
            <a:r>
              <a:rPr lang="fr-FR" sz="1200" dirty="0" smtClean="0">
                <a:sym typeface="Wingdings" pitchFamily="2" charset="2"/>
              </a:rPr>
              <a:t>. Soc.) </a:t>
            </a:r>
          </a:p>
          <a:p>
            <a:endParaRPr lang="fr-FR" sz="1200" dirty="0">
              <a:sym typeface="Wingdings" pitchFamily="2" charset="2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fr-FR" dirty="0" smtClean="0">
                <a:sym typeface="Wingdings" pitchFamily="2" charset="2"/>
              </a:rPr>
              <a:t>  </a:t>
            </a:r>
            <a:r>
              <a:rPr lang="fr-FR" dirty="0" err="1" smtClean="0">
                <a:sym typeface="Wingdings" pitchFamily="2" charset="2"/>
              </a:rPr>
              <a:t>Irrelevance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>
                <a:sym typeface="Wingdings" pitchFamily="2" charset="2"/>
              </a:rPr>
              <a:t>of </a:t>
            </a:r>
            <a:r>
              <a:rPr lang="fr-FR" dirty="0" err="1">
                <a:sym typeface="Wingdings" pitchFamily="2" charset="2"/>
              </a:rPr>
              <a:t>species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richness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alone</a:t>
            </a:r>
            <a:r>
              <a:rPr lang="fr-FR" dirty="0" smtClean="0">
                <a:sym typeface="Wingdings" pitchFamily="2" charset="2"/>
              </a:rPr>
              <a:t> to </a:t>
            </a:r>
            <a:r>
              <a:rPr lang="fr-FR" dirty="0" err="1">
                <a:sym typeface="Wingdings" pitchFamily="2" charset="2"/>
              </a:rPr>
              <a:t>assess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ecosystem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health</a:t>
            </a:r>
            <a:r>
              <a:rPr lang="fr-FR" dirty="0" smtClean="0">
                <a:sym typeface="Wingdings" pitchFamily="2" charset="2"/>
              </a:rPr>
              <a:t> </a:t>
            </a:r>
          </a:p>
          <a:p>
            <a:r>
              <a:rPr lang="fr-FR" dirty="0" smtClean="0">
                <a:sym typeface="Wingdings" pitchFamily="2" charset="2"/>
              </a:rPr>
              <a:t>     </a:t>
            </a:r>
            <a:endParaRPr lang="fr-FR" dirty="0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sym typeface="Wingdings" pitchFamily="2" charset="2"/>
              </a:rPr>
              <a:t>Important </a:t>
            </a:r>
            <a:r>
              <a:rPr lang="fr-FR" dirty="0" err="1" smtClean="0">
                <a:sym typeface="Wingdings" pitchFamily="2" charset="2"/>
              </a:rPr>
              <a:t>threshold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effects</a:t>
            </a:r>
            <a:r>
              <a:rPr lang="fr-FR" dirty="0" smtClean="0">
                <a:sym typeface="Wingdings" pitchFamily="2" charset="2"/>
              </a:rPr>
              <a:t> </a:t>
            </a:r>
          </a:p>
          <a:p>
            <a:endParaRPr lang="fr-FR" dirty="0">
              <a:sym typeface="Wingdings" pitchFamily="2" charset="2"/>
            </a:endParaRPr>
          </a:p>
          <a:p>
            <a:endParaRPr lang="fr-FR" dirty="0" smtClean="0">
              <a:solidFill>
                <a:srgbClr val="FF8700"/>
              </a:solidFill>
            </a:endParaRPr>
          </a:p>
          <a:p>
            <a:endParaRPr lang="fr-FR" dirty="0">
              <a:solidFill>
                <a:srgbClr val="FF8700"/>
              </a:solidFill>
            </a:endParaRPr>
          </a:p>
          <a:p>
            <a:endParaRPr lang="fr-FR" dirty="0">
              <a:solidFill>
                <a:srgbClr val="FF87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80312" y="1353757"/>
            <a:ext cx="1063453" cy="491067"/>
            <a:chOff x="4548294" y="2276872"/>
            <a:chExt cx="4209228" cy="4509937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236296" y="2492896"/>
              <a:ext cx="10081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4548294" y="2276872"/>
              <a:ext cx="4209228" cy="4509937"/>
              <a:chOff x="4548294" y="2276872"/>
              <a:chExt cx="4209228" cy="4509937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6372200" y="3068960"/>
                <a:ext cx="57606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Group 7"/>
              <p:cNvGrpSpPr/>
              <p:nvPr/>
            </p:nvGrpSpPr>
            <p:grpSpPr>
              <a:xfrm>
                <a:off x="4548294" y="2276872"/>
                <a:ext cx="4209228" cy="4509937"/>
                <a:chOff x="4548294" y="2276872"/>
                <a:chExt cx="4209228" cy="4509937"/>
              </a:xfrm>
            </p:grpSpPr>
            <p:grpSp>
              <p:nvGrpSpPr>
                <p:cNvPr id="9" name="Group 44"/>
                <p:cNvGrpSpPr/>
                <p:nvPr/>
              </p:nvGrpSpPr>
              <p:grpSpPr>
                <a:xfrm>
                  <a:off x="4548294" y="2276872"/>
                  <a:ext cx="4209228" cy="4509937"/>
                  <a:chOff x="299822" y="1772816"/>
                  <a:chExt cx="4209228" cy="4509937"/>
                </a:xfrm>
              </p:grpSpPr>
              <p:grpSp>
                <p:nvGrpSpPr>
                  <p:cNvPr id="15" name="Groupe 76"/>
                  <p:cNvGrpSpPr/>
                  <p:nvPr/>
                </p:nvGrpSpPr>
                <p:grpSpPr>
                  <a:xfrm>
                    <a:off x="792087" y="1772816"/>
                    <a:ext cx="2267745" cy="2592288"/>
                    <a:chOff x="-1" y="1772816"/>
                    <a:chExt cx="2267745" cy="2592288"/>
                  </a:xfrm>
                </p:grpSpPr>
                <p:grpSp>
                  <p:nvGrpSpPr>
                    <p:cNvPr id="24" name="Groupe 52"/>
                    <p:cNvGrpSpPr/>
                    <p:nvPr/>
                  </p:nvGrpSpPr>
                  <p:grpSpPr>
                    <a:xfrm>
                      <a:off x="1331640" y="1772816"/>
                      <a:ext cx="936104" cy="783704"/>
                      <a:chOff x="1331640" y="3212976"/>
                      <a:chExt cx="936104" cy="783704"/>
                    </a:xfrm>
                  </p:grpSpPr>
                  <p:cxnSp>
                    <p:nvCxnSpPr>
                      <p:cNvPr id="35" name="Connecteur en angle 42"/>
                      <p:cNvCxnSpPr/>
                      <p:nvPr/>
                    </p:nvCxnSpPr>
                    <p:spPr>
                      <a:xfrm rot="10800000" flipV="1">
                        <a:off x="1331640" y="3429000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" name="Connecteur droit 50"/>
                      <p:cNvCxnSpPr/>
                      <p:nvPr/>
                    </p:nvCxnSpPr>
                    <p:spPr>
                      <a:xfrm rot="5400000" flipH="1" flipV="1">
                        <a:off x="2159732" y="3320988"/>
                        <a:ext cx="216024" cy="0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5" name="Connecteur en angle 54"/>
                    <p:cNvCxnSpPr/>
                    <p:nvPr/>
                  </p:nvCxnSpPr>
                  <p:spPr>
                    <a:xfrm rot="10800000" flipV="1">
                      <a:off x="755579" y="2564904"/>
                      <a:ext cx="576063" cy="567680"/>
                    </a:xfrm>
                    <a:prstGeom prst="bentConnector3">
                      <a:avLst>
                        <a:gd name="adj1" fmla="val 96297"/>
                      </a:avLst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6" name="Groupe 58"/>
                    <p:cNvGrpSpPr/>
                    <p:nvPr/>
                  </p:nvGrpSpPr>
                  <p:grpSpPr>
                    <a:xfrm>
                      <a:off x="251520" y="3140968"/>
                      <a:ext cx="1008112" cy="576064"/>
                      <a:chOff x="2483768" y="3212976"/>
                      <a:chExt cx="1800200" cy="576064"/>
                    </a:xfrm>
                  </p:grpSpPr>
                  <p:cxnSp>
                    <p:nvCxnSpPr>
                      <p:cNvPr id="33" name="Connecteur en angle 59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" name="Connecteur en angle 60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7" name="Groupe 70"/>
                    <p:cNvGrpSpPr/>
                    <p:nvPr/>
                  </p:nvGrpSpPr>
                  <p:grpSpPr>
                    <a:xfrm>
                      <a:off x="971599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31" name="Connecteur en angle 71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" name="Connecteur en angle 72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8" name="Groupe 73"/>
                    <p:cNvGrpSpPr/>
                    <p:nvPr/>
                  </p:nvGrpSpPr>
                  <p:grpSpPr>
                    <a:xfrm>
                      <a:off x="-1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29" name="Connecteur en angle 74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" name="Connecteur en angle 75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16" name="Group 43"/>
                  <p:cNvGrpSpPr/>
                  <p:nvPr/>
                </p:nvGrpSpPr>
                <p:grpSpPr>
                  <a:xfrm>
                    <a:off x="299822" y="4293096"/>
                    <a:ext cx="4209228" cy="1989657"/>
                    <a:chOff x="299822" y="4293096"/>
                    <a:chExt cx="4209228" cy="1989657"/>
                  </a:xfrm>
                </p:grpSpPr>
                <p:sp>
                  <p:nvSpPr>
                    <p:cNvPr id="17" name="ZoneTexte 79"/>
                    <p:cNvSpPr txBox="1"/>
                    <p:nvPr/>
                  </p:nvSpPr>
                  <p:spPr>
                    <a:xfrm>
                      <a:off x="299822" y="430412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A</a:t>
                      </a:r>
                      <a:endParaRPr lang="fr-FR" sz="800" b="1" dirty="0"/>
                    </a:p>
                  </p:txBody>
                </p:sp>
                <p:sp>
                  <p:nvSpPr>
                    <p:cNvPr id="18" name="ZoneTexte 82"/>
                    <p:cNvSpPr txBox="1"/>
                    <p:nvPr/>
                  </p:nvSpPr>
                  <p:spPr>
                    <a:xfrm>
                      <a:off x="869848" y="429309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B</a:t>
                      </a:r>
                      <a:endParaRPr lang="fr-FR" sz="800" b="1" dirty="0"/>
                    </a:p>
                  </p:txBody>
                </p:sp>
                <p:sp>
                  <p:nvSpPr>
                    <p:cNvPr id="19" name="ZoneTexte 83"/>
                    <p:cNvSpPr txBox="1"/>
                    <p:nvPr/>
                  </p:nvSpPr>
                  <p:spPr>
                    <a:xfrm>
                      <a:off x="1439875" y="429309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C</a:t>
                      </a:r>
                      <a:endParaRPr lang="fr-FR" sz="800" b="1" dirty="0"/>
                    </a:p>
                  </p:txBody>
                </p:sp>
                <p:sp>
                  <p:nvSpPr>
                    <p:cNvPr id="20" name="ZoneTexte 84"/>
                    <p:cNvSpPr txBox="1"/>
                    <p:nvPr/>
                  </p:nvSpPr>
                  <p:spPr>
                    <a:xfrm>
                      <a:off x="2009901" y="429309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D</a:t>
                      </a:r>
                      <a:endParaRPr lang="fr-FR" sz="800" b="1" dirty="0"/>
                    </a:p>
                  </p:txBody>
                </p:sp>
                <p:sp>
                  <p:nvSpPr>
                    <p:cNvPr id="21" name="ZoneTexte 85"/>
                    <p:cNvSpPr txBox="1"/>
                    <p:nvPr/>
                  </p:nvSpPr>
                  <p:spPr>
                    <a:xfrm>
                      <a:off x="4004993" y="4293096"/>
                      <a:ext cx="504057" cy="19786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>
                          <a:solidFill>
                            <a:srgbClr val="FF0000"/>
                          </a:solidFill>
                        </a:rPr>
                        <a:t>G</a:t>
                      </a:r>
                      <a:endParaRPr lang="fr-FR" sz="8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2" name="ZoneTexte 86"/>
                    <p:cNvSpPr txBox="1"/>
                    <p:nvPr/>
                  </p:nvSpPr>
                  <p:spPr>
                    <a:xfrm>
                      <a:off x="3149953" y="4293096"/>
                      <a:ext cx="504057" cy="19786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fr-FR" sz="8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3" name="ZoneTexte 87"/>
                    <p:cNvSpPr txBox="1"/>
                    <p:nvPr/>
                  </p:nvSpPr>
                  <p:spPr>
                    <a:xfrm>
                      <a:off x="2294914" y="4293096"/>
                      <a:ext cx="504057" cy="19786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sz="8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</p:grpSp>
            <p:cxnSp>
              <p:nvCxnSpPr>
                <p:cNvPr id="10" name="Straight Connector 9"/>
                <p:cNvCxnSpPr/>
                <p:nvPr/>
              </p:nvCxnSpPr>
              <p:spPr>
                <a:xfrm flipV="1">
                  <a:off x="6948264" y="3068960"/>
                  <a:ext cx="0" cy="180020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flipV="1">
                  <a:off x="7740352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flipV="1">
                  <a:off x="8748464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V="1">
                  <a:off x="8244408" y="2492896"/>
                  <a:ext cx="0" cy="122413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7740352" y="3717032"/>
                  <a:ext cx="1008112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7" name="Group 36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38" name="TextBox 37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23371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404664"/>
            <a:ext cx="8784976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8700"/>
                </a:solidFill>
              </a:rPr>
              <a:t>Conclusions:</a:t>
            </a:r>
          </a:p>
          <a:p>
            <a:endParaRPr lang="fr-FR" dirty="0">
              <a:solidFill>
                <a:srgbClr val="FF8700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err="1" smtClean="0">
                <a:sym typeface="Wingdings" pitchFamily="2" charset="2"/>
              </a:rPr>
              <a:t>Functional</a:t>
            </a:r>
            <a:r>
              <a:rPr lang="fr-FR" dirty="0" smtClean="0">
                <a:sym typeface="Wingdings" pitchFamily="2" charset="2"/>
              </a:rPr>
              <a:t> and </a:t>
            </a:r>
            <a:r>
              <a:rPr lang="fr-FR" dirty="0" err="1" smtClean="0">
                <a:sym typeface="Wingdings" pitchFamily="2" charset="2"/>
              </a:rPr>
              <a:t>Phylogenetic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trees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eroded</a:t>
            </a:r>
            <a:r>
              <a:rPr lang="fr-FR" dirty="0" smtClean="0">
                <a:sym typeface="Wingdings" pitchFamily="2" charset="2"/>
              </a:rPr>
              <a:t> by </a:t>
            </a:r>
            <a:r>
              <a:rPr lang="fr-FR" dirty="0" err="1" smtClean="0">
                <a:sym typeface="Wingdings" pitchFamily="2" charset="2"/>
              </a:rPr>
              <a:t>humans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at</a:t>
            </a:r>
            <a:r>
              <a:rPr lang="fr-FR" dirty="0" smtClean="0">
                <a:sym typeface="Wingdings" pitchFamily="2" charset="2"/>
              </a:rPr>
              <a:t> the </a:t>
            </a:r>
            <a:r>
              <a:rPr lang="fr-FR" dirty="0">
                <a:sym typeface="Wingdings" pitchFamily="2" charset="2"/>
              </a:rPr>
              <a:t>P</a:t>
            </a:r>
            <a:r>
              <a:rPr lang="fr-FR" dirty="0" smtClean="0">
                <a:sym typeface="Wingdings" pitchFamily="2" charset="2"/>
              </a:rPr>
              <a:t>acific </a:t>
            </a:r>
            <a:r>
              <a:rPr lang="fr-FR" dirty="0" err="1" smtClean="0">
                <a:sym typeface="Wingdings" pitchFamily="2" charset="2"/>
              </a:rPr>
              <a:t>scale</a:t>
            </a:r>
            <a:r>
              <a:rPr lang="fr-FR" dirty="0" smtClean="0">
                <a:sym typeface="Wingdings" pitchFamily="2" charset="2"/>
              </a:rPr>
              <a:t> : </a:t>
            </a:r>
            <a:r>
              <a:rPr lang="fr-FR" dirty="0" err="1">
                <a:sym typeface="Wingdings" pitchFamily="2" charset="2"/>
              </a:rPr>
              <a:t>P</a:t>
            </a:r>
            <a:r>
              <a:rPr lang="fr-FR" dirty="0" err="1" smtClean="0">
                <a:sym typeface="Wingdings" pitchFamily="2" charset="2"/>
              </a:rPr>
              <a:t>otential</a:t>
            </a:r>
            <a:r>
              <a:rPr lang="fr-FR" dirty="0" smtClean="0">
                <a:sym typeface="Wingdings" pitchFamily="2" charset="2"/>
              </a:rPr>
              <a:t> implications for </a:t>
            </a:r>
            <a:r>
              <a:rPr lang="fr-FR" dirty="0" err="1" smtClean="0">
                <a:sym typeface="Wingdings" pitchFamily="2" charset="2"/>
              </a:rPr>
              <a:t>ecosystem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functioning</a:t>
            </a:r>
            <a:r>
              <a:rPr lang="fr-FR" dirty="0" smtClean="0">
                <a:sym typeface="Wingdings" pitchFamily="2" charset="2"/>
              </a:rPr>
              <a:t> and services</a:t>
            </a:r>
          </a:p>
          <a:p>
            <a:r>
              <a:rPr lang="fr-FR" sz="1200" dirty="0" smtClean="0">
                <a:sym typeface="Wingdings" pitchFamily="2" charset="2"/>
              </a:rPr>
              <a:t>       (</a:t>
            </a:r>
            <a:r>
              <a:rPr lang="fr-FR" sz="1200" dirty="0" err="1" smtClean="0">
                <a:sym typeface="Wingdings" pitchFamily="2" charset="2"/>
              </a:rPr>
              <a:t>e.g</a:t>
            </a:r>
            <a:r>
              <a:rPr lang="fr-FR" sz="1200" dirty="0" smtClean="0">
                <a:sym typeface="Wingdings" pitchFamily="2" charset="2"/>
              </a:rPr>
              <a:t>. Hughes </a:t>
            </a:r>
            <a:r>
              <a:rPr lang="fr-FR" sz="1200" i="1" dirty="0" smtClean="0">
                <a:sym typeface="Wingdings" pitchFamily="2" charset="2"/>
              </a:rPr>
              <a:t>et al</a:t>
            </a:r>
            <a:r>
              <a:rPr lang="fr-FR" sz="1200" dirty="0" smtClean="0">
                <a:sym typeface="Wingdings" pitchFamily="2" charset="2"/>
              </a:rPr>
              <a:t>., 2007 </a:t>
            </a:r>
            <a:r>
              <a:rPr lang="fr-FR" sz="1200" dirty="0" err="1" smtClean="0">
                <a:sym typeface="Wingdings" pitchFamily="2" charset="2"/>
              </a:rPr>
              <a:t>Cur.Biol</a:t>
            </a:r>
            <a:r>
              <a:rPr lang="fr-FR" sz="1200" dirty="0" smtClean="0">
                <a:sym typeface="Wingdings" pitchFamily="2" charset="2"/>
              </a:rPr>
              <a:t>. ; Graham </a:t>
            </a:r>
            <a:r>
              <a:rPr lang="fr-FR" sz="1200" i="1" dirty="0" smtClean="0">
                <a:sym typeface="Wingdings" pitchFamily="2" charset="2"/>
              </a:rPr>
              <a:t>et al</a:t>
            </a:r>
            <a:r>
              <a:rPr lang="fr-FR" sz="1200" dirty="0" smtClean="0">
                <a:sym typeface="Wingdings" pitchFamily="2" charset="2"/>
              </a:rPr>
              <a:t>., 2011 </a:t>
            </a:r>
            <a:r>
              <a:rPr lang="fr-FR" sz="1200" dirty="0" err="1" smtClean="0">
                <a:sym typeface="Wingdings" pitchFamily="2" charset="2"/>
              </a:rPr>
              <a:t>Eco.Lett</a:t>
            </a:r>
            <a:r>
              <a:rPr lang="fr-FR" sz="1200" dirty="0" smtClean="0">
                <a:sym typeface="Wingdings" pitchFamily="2" charset="2"/>
              </a:rPr>
              <a:t>, </a:t>
            </a:r>
            <a:r>
              <a:rPr lang="fr-FR" sz="1200" dirty="0" err="1" smtClean="0">
                <a:sym typeface="Wingdings" pitchFamily="2" charset="2"/>
              </a:rPr>
              <a:t>Bellwood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i="1" dirty="0" smtClean="0">
                <a:sym typeface="Wingdings" pitchFamily="2" charset="2"/>
              </a:rPr>
              <a:t>et al. 2011 </a:t>
            </a:r>
            <a:r>
              <a:rPr lang="fr-FR" sz="1200" dirty="0" err="1" smtClean="0">
                <a:sym typeface="Wingdings" pitchFamily="2" charset="2"/>
              </a:rPr>
              <a:t>Proc.Roy</a:t>
            </a:r>
            <a:r>
              <a:rPr lang="fr-FR" sz="1200" dirty="0" smtClean="0">
                <a:sym typeface="Wingdings" pitchFamily="2" charset="2"/>
              </a:rPr>
              <a:t>. Soc.) </a:t>
            </a:r>
          </a:p>
          <a:p>
            <a:endParaRPr lang="fr-FR" sz="1200" dirty="0">
              <a:sym typeface="Wingdings" pitchFamily="2" charset="2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fr-FR" dirty="0" smtClean="0">
                <a:sym typeface="Wingdings" pitchFamily="2" charset="2"/>
              </a:rPr>
              <a:t>  </a:t>
            </a:r>
            <a:r>
              <a:rPr lang="fr-FR" dirty="0" err="1" smtClean="0">
                <a:sym typeface="Wingdings" pitchFamily="2" charset="2"/>
              </a:rPr>
              <a:t>Irrelevance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>
                <a:sym typeface="Wingdings" pitchFamily="2" charset="2"/>
              </a:rPr>
              <a:t>of </a:t>
            </a:r>
            <a:r>
              <a:rPr lang="fr-FR" dirty="0" err="1">
                <a:sym typeface="Wingdings" pitchFamily="2" charset="2"/>
              </a:rPr>
              <a:t>species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richness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alone</a:t>
            </a:r>
            <a:r>
              <a:rPr lang="fr-FR" dirty="0" smtClean="0">
                <a:sym typeface="Wingdings" pitchFamily="2" charset="2"/>
              </a:rPr>
              <a:t> to </a:t>
            </a:r>
            <a:r>
              <a:rPr lang="fr-FR" dirty="0" err="1">
                <a:sym typeface="Wingdings" pitchFamily="2" charset="2"/>
              </a:rPr>
              <a:t>assess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ecosystem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health</a:t>
            </a:r>
            <a:r>
              <a:rPr lang="fr-FR" dirty="0" smtClean="0">
                <a:sym typeface="Wingdings" pitchFamily="2" charset="2"/>
              </a:rPr>
              <a:t> </a:t>
            </a:r>
          </a:p>
          <a:p>
            <a:r>
              <a:rPr lang="fr-FR" dirty="0" smtClean="0">
                <a:sym typeface="Wingdings" pitchFamily="2" charset="2"/>
              </a:rPr>
              <a:t>     </a:t>
            </a:r>
            <a:endParaRPr lang="fr-FR" dirty="0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sym typeface="Wingdings" pitchFamily="2" charset="2"/>
              </a:rPr>
              <a:t>Important </a:t>
            </a:r>
            <a:r>
              <a:rPr lang="fr-FR" dirty="0" err="1" smtClean="0">
                <a:sym typeface="Wingdings" pitchFamily="2" charset="2"/>
              </a:rPr>
              <a:t>threshold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effects</a:t>
            </a:r>
            <a:r>
              <a:rPr lang="fr-FR" dirty="0" smtClean="0">
                <a:sym typeface="Wingdings" pitchFamily="2" charset="2"/>
              </a:rPr>
              <a:t> </a:t>
            </a:r>
          </a:p>
          <a:p>
            <a:endParaRPr lang="fr-FR" dirty="0">
              <a:sym typeface="Wingdings" pitchFamily="2" charset="2"/>
            </a:endParaRPr>
          </a:p>
          <a:p>
            <a:r>
              <a:rPr lang="fr-FR" dirty="0" smtClean="0">
                <a:solidFill>
                  <a:srgbClr val="FF8200"/>
                </a:solidFill>
                <a:sym typeface="Wingdings" pitchFamily="2" charset="2"/>
              </a:rPr>
              <a:t>Conservation implications:</a:t>
            </a:r>
          </a:p>
          <a:p>
            <a:endParaRPr lang="fr-FR" dirty="0" smtClean="0">
              <a:solidFill>
                <a:srgbClr val="FF8200"/>
              </a:solidFill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sym typeface="Wingdings" pitchFamily="2" charset="2"/>
              </a:rPr>
              <a:t>Importance to </a:t>
            </a:r>
            <a:r>
              <a:rPr lang="fr-FR" dirty="0" err="1" smtClean="0">
                <a:sym typeface="Wingdings" pitchFamily="2" charset="2"/>
              </a:rPr>
              <a:t>protect</a:t>
            </a:r>
            <a:r>
              <a:rPr lang="fr-FR" dirty="0" smtClean="0">
                <a:sym typeface="Wingdings" pitchFamily="2" charset="2"/>
              </a:rPr>
              <a:t> all </a:t>
            </a:r>
            <a:r>
              <a:rPr lang="fr-FR" dirty="0" err="1" smtClean="0">
                <a:sym typeface="Wingdings" pitchFamily="2" charset="2"/>
              </a:rPr>
              <a:t>biodiversity</a:t>
            </a:r>
            <a:r>
              <a:rPr lang="fr-FR" dirty="0" smtClean="0">
                <a:sym typeface="Wingdings" pitchFamily="2" charset="2"/>
              </a:rPr>
              <a:t> components </a:t>
            </a:r>
            <a:r>
              <a:rPr lang="fr-FR" dirty="0" err="1" smtClean="0">
                <a:sym typeface="Wingdings" pitchFamily="2" charset="2"/>
              </a:rPr>
              <a:t>through</a:t>
            </a:r>
            <a:r>
              <a:rPr lang="fr-FR" dirty="0" smtClean="0">
                <a:sym typeface="Wingdings" pitchFamily="2" charset="2"/>
              </a:rPr>
              <a:t> the establishment of Marine </a:t>
            </a:r>
            <a:r>
              <a:rPr lang="fr-FR" dirty="0" err="1" smtClean="0">
                <a:sym typeface="Wingdings" pitchFamily="2" charset="2"/>
              </a:rPr>
              <a:t>Protected</a:t>
            </a:r>
            <a:r>
              <a:rPr lang="fr-FR" dirty="0" smtClean="0">
                <a:sym typeface="Wingdings" pitchFamily="2" charset="2"/>
              </a:rPr>
              <a:t> Areas (MPAS) </a:t>
            </a:r>
            <a:r>
              <a:rPr lang="fr-FR" sz="1200" dirty="0" smtClean="0">
                <a:sym typeface="Wingdings" pitchFamily="2" charset="2"/>
              </a:rPr>
              <a:t>(</a:t>
            </a:r>
            <a:r>
              <a:rPr lang="fr-FR" sz="1200" dirty="0" err="1" smtClean="0">
                <a:sym typeface="Wingdings" pitchFamily="2" charset="2"/>
              </a:rPr>
              <a:t>e.g</a:t>
            </a:r>
            <a:r>
              <a:rPr lang="fr-FR" sz="1200" dirty="0" smtClean="0">
                <a:sym typeface="Wingdings" pitchFamily="2" charset="2"/>
              </a:rPr>
              <a:t>. Mouillot </a:t>
            </a:r>
            <a:r>
              <a:rPr lang="fr-FR" sz="1200" i="1" dirty="0" smtClean="0">
                <a:sym typeface="Wingdings" pitchFamily="2" charset="2"/>
              </a:rPr>
              <a:t>et al.</a:t>
            </a:r>
            <a:r>
              <a:rPr lang="fr-FR" sz="1200" dirty="0" smtClean="0">
                <a:sym typeface="Wingdings" pitchFamily="2" charset="2"/>
              </a:rPr>
              <a:t> 2008, 2011)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1200" dirty="0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smtClean="0">
                <a:sym typeface="Wingdings" pitchFamily="2" charset="2"/>
              </a:rPr>
              <a:t>Determining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critical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reference</a:t>
            </a:r>
            <a:r>
              <a:rPr lang="fr-FR" dirty="0" smtClean="0">
                <a:sym typeface="Wingdings" pitchFamily="2" charset="2"/>
              </a:rPr>
              <a:t> points for </a:t>
            </a:r>
            <a:r>
              <a:rPr lang="fr-FR" dirty="0" err="1" smtClean="0">
                <a:sym typeface="Wingdings" pitchFamily="2" charset="2"/>
              </a:rPr>
              <a:t>sustainable</a:t>
            </a:r>
            <a:r>
              <a:rPr lang="fr-FR" dirty="0" smtClean="0">
                <a:sym typeface="Wingdings" pitchFamily="2" charset="2"/>
              </a:rPr>
              <a:t> management </a:t>
            </a:r>
          </a:p>
          <a:p>
            <a:r>
              <a:rPr lang="fr-FR" sz="1200" dirty="0" smtClean="0">
                <a:sym typeface="Wingdings" pitchFamily="2" charset="2"/>
              </a:rPr>
              <a:t>        (</a:t>
            </a:r>
            <a:r>
              <a:rPr lang="fr-FR" sz="1200" dirty="0" err="1" smtClean="0">
                <a:sym typeface="Wingdings" pitchFamily="2" charset="2"/>
              </a:rPr>
              <a:t>McClanahan</a:t>
            </a:r>
            <a:r>
              <a:rPr lang="fr-FR" sz="1200" dirty="0">
                <a:sym typeface="Wingdings" pitchFamily="2" charset="2"/>
              </a:rPr>
              <a:t> </a:t>
            </a:r>
            <a:r>
              <a:rPr lang="fr-FR" sz="1200" i="1" dirty="0" smtClean="0">
                <a:sym typeface="Wingdings" pitchFamily="2" charset="2"/>
              </a:rPr>
              <a:t>et al. </a:t>
            </a:r>
            <a:r>
              <a:rPr lang="fr-FR" sz="1200" dirty="0" smtClean="0">
                <a:sym typeface="Wingdings" pitchFamily="2" charset="2"/>
              </a:rPr>
              <a:t>2011 PNAS)</a:t>
            </a:r>
          </a:p>
          <a:p>
            <a:endParaRPr lang="fr-FR" sz="1200" dirty="0">
              <a:sym typeface="Wingdings" pitchFamily="2" charset="2"/>
            </a:endParaRPr>
          </a:p>
          <a:p>
            <a:endParaRPr lang="fr-FR" dirty="0">
              <a:solidFill>
                <a:srgbClr val="FF8700"/>
              </a:solidFill>
              <a:sym typeface="Wingdings" pitchFamily="2" charset="2"/>
            </a:endParaRPr>
          </a:p>
          <a:p>
            <a:endParaRPr lang="fr-FR" dirty="0" smtClean="0">
              <a:solidFill>
                <a:srgbClr val="FF8700"/>
              </a:solidFill>
            </a:endParaRPr>
          </a:p>
          <a:p>
            <a:endParaRPr lang="fr-FR" dirty="0">
              <a:solidFill>
                <a:srgbClr val="FF8700"/>
              </a:solidFill>
            </a:endParaRPr>
          </a:p>
          <a:p>
            <a:endParaRPr lang="fr-FR" dirty="0">
              <a:solidFill>
                <a:srgbClr val="FF87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80312" y="1353757"/>
            <a:ext cx="1063453" cy="491067"/>
            <a:chOff x="4548294" y="2276872"/>
            <a:chExt cx="4209228" cy="4509937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236296" y="2492896"/>
              <a:ext cx="10081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4548294" y="2276872"/>
              <a:ext cx="4209228" cy="4509937"/>
              <a:chOff x="4548294" y="2276872"/>
              <a:chExt cx="4209228" cy="4509937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6372200" y="3068960"/>
                <a:ext cx="57606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Group 7"/>
              <p:cNvGrpSpPr/>
              <p:nvPr/>
            </p:nvGrpSpPr>
            <p:grpSpPr>
              <a:xfrm>
                <a:off x="4548294" y="2276872"/>
                <a:ext cx="4209228" cy="4509937"/>
                <a:chOff x="4548294" y="2276872"/>
                <a:chExt cx="4209228" cy="4509937"/>
              </a:xfrm>
            </p:grpSpPr>
            <p:grpSp>
              <p:nvGrpSpPr>
                <p:cNvPr id="9" name="Group 44"/>
                <p:cNvGrpSpPr/>
                <p:nvPr/>
              </p:nvGrpSpPr>
              <p:grpSpPr>
                <a:xfrm>
                  <a:off x="4548294" y="2276872"/>
                  <a:ext cx="4209228" cy="4509937"/>
                  <a:chOff x="299822" y="1772816"/>
                  <a:chExt cx="4209228" cy="4509937"/>
                </a:xfrm>
              </p:grpSpPr>
              <p:grpSp>
                <p:nvGrpSpPr>
                  <p:cNvPr id="15" name="Groupe 76"/>
                  <p:cNvGrpSpPr/>
                  <p:nvPr/>
                </p:nvGrpSpPr>
                <p:grpSpPr>
                  <a:xfrm>
                    <a:off x="792087" y="1772816"/>
                    <a:ext cx="2267745" cy="2592288"/>
                    <a:chOff x="-1" y="1772816"/>
                    <a:chExt cx="2267745" cy="2592288"/>
                  </a:xfrm>
                </p:grpSpPr>
                <p:grpSp>
                  <p:nvGrpSpPr>
                    <p:cNvPr id="24" name="Groupe 52"/>
                    <p:cNvGrpSpPr/>
                    <p:nvPr/>
                  </p:nvGrpSpPr>
                  <p:grpSpPr>
                    <a:xfrm>
                      <a:off x="1331640" y="1772816"/>
                      <a:ext cx="936104" cy="783704"/>
                      <a:chOff x="1331640" y="3212976"/>
                      <a:chExt cx="936104" cy="783704"/>
                    </a:xfrm>
                  </p:grpSpPr>
                  <p:cxnSp>
                    <p:nvCxnSpPr>
                      <p:cNvPr id="35" name="Connecteur en angle 42"/>
                      <p:cNvCxnSpPr/>
                      <p:nvPr/>
                    </p:nvCxnSpPr>
                    <p:spPr>
                      <a:xfrm rot="10800000" flipV="1">
                        <a:off x="1331640" y="3429000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" name="Connecteur droit 50"/>
                      <p:cNvCxnSpPr/>
                      <p:nvPr/>
                    </p:nvCxnSpPr>
                    <p:spPr>
                      <a:xfrm rot="5400000" flipH="1" flipV="1">
                        <a:off x="2159732" y="3320988"/>
                        <a:ext cx="216024" cy="0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5" name="Connecteur en angle 54"/>
                    <p:cNvCxnSpPr/>
                    <p:nvPr/>
                  </p:nvCxnSpPr>
                  <p:spPr>
                    <a:xfrm rot="10800000" flipV="1">
                      <a:off x="755579" y="2564904"/>
                      <a:ext cx="576063" cy="567680"/>
                    </a:xfrm>
                    <a:prstGeom prst="bentConnector3">
                      <a:avLst>
                        <a:gd name="adj1" fmla="val 96297"/>
                      </a:avLst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6" name="Groupe 58"/>
                    <p:cNvGrpSpPr/>
                    <p:nvPr/>
                  </p:nvGrpSpPr>
                  <p:grpSpPr>
                    <a:xfrm>
                      <a:off x="251520" y="3140968"/>
                      <a:ext cx="1008112" cy="576064"/>
                      <a:chOff x="2483768" y="3212976"/>
                      <a:chExt cx="1800200" cy="576064"/>
                    </a:xfrm>
                  </p:grpSpPr>
                  <p:cxnSp>
                    <p:nvCxnSpPr>
                      <p:cNvPr id="33" name="Connecteur en angle 59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" name="Connecteur en angle 60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7" name="Groupe 70"/>
                    <p:cNvGrpSpPr/>
                    <p:nvPr/>
                  </p:nvGrpSpPr>
                  <p:grpSpPr>
                    <a:xfrm>
                      <a:off x="971599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31" name="Connecteur en angle 71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" name="Connecteur en angle 72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8" name="Groupe 73"/>
                    <p:cNvGrpSpPr/>
                    <p:nvPr/>
                  </p:nvGrpSpPr>
                  <p:grpSpPr>
                    <a:xfrm>
                      <a:off x="-1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29" name="Connecteur en angle 74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" name="Connecteur en angle 75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16" name="Group 43"/>
                  <p:cNvGrpSpPr/>
                  <p:nvPr/>
                </p:nvGrpSpPr>
                <p:grpSpPr>
                  <a:xfrm>
                    <a:off x="299822" y="4293096"/>
                    <a:ext cx="4209228" cy="1989657"/>
                    <a:chOff x="299822" y="4293096"/>
                    <a:chExt cx="4209228" cy="1989657"/>
                  </a:xfrm>
                </p:grpSpPr>
                <p:sp>
                  <p:nvSpPr>
                    <p:cNvPr id="17" name="ZoneTexte 79"/>
                    <p:cNvSpPr txBox="1"/>
                    <p:nvPr/>
                  </p:nvSpPr>
                  <p:spPr>
                    <a:xfrm>
                      <a:off x="299822" y="430412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A</a:t>
                      </a:r>
                      <a:endParaRPr lang="fr-FR" sz="800" b="1" dirty="0"/>
                    </a:p>
                  </p:txBody>
                </p:sp>
                <p:sp>
                  <p:nvSpPr>
                    <p:cNvPr id="18" name="ZoneTexte 82"/>
                    <p:cNvSpPr txBox="1"/>
                    <p:nvPr/>
                  </p:nvSpPr>
                  <p:spPr>
                    <a:xfrm>
                      <a:off x="869848" y="429309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B</a:t>
                      </a:r>
                      <a:endParaRPr lang="fr-FR" sz="800" b="1" dirty="0"/>
                    </a:p>
                  </p:txBody>
                </p:sp>
                <p:sp>
                  <p:nvSpPr>
                    <p:cNvPr id="19" name="ZoneTexte 83"/>
                    <p:cNvSpPr txBox="1"/>
                    <p:nvPr/>
                  </p:nvSpPr>
                  <p:spPr>
                    <a:xfrm>
                      <a:off x="1439875" y="429309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C</a:t>
                      </a:r>
                      <a:endParaRPr lang="fr-FR" sz="800" b="1" dirty="0"/>
                    </a:p>
                  </p:txBody>
                </p:sp>
                <p:sp>
                  <p:nvSpPr>
                    <p:cNvPr id="20" name="ZoneTexte 84"/>
                    <p:cNvSpPr txBox="1"/>
                    <p:nvPr/>
                  </p:nvSpPr>
                  <p:spPr>
                    <a:xfrm>
                      <a:off x="2009901" y="429309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D</a:t>
                      </a:r>
                      <a:endParaRPr lang="fr-FR" sz="800" b="1" dirty="0"/>
                    </a:p>
                  </p:txBody>
                </p:sp>
                <p:sp>
                  <p:nvSpPr>
                    <p:cNvPr id="21" name="ZoneTexte 85"/>
                    <p:cNvSpPr txBox="1"/>
                    <p:nvPr/>
                  </p:nvSpPr>
                  <p:spPr>
                    <a:xfrm>
                      <a:off x="4004993" y="4293096"/>
                      <a:ext cx="504057" cy="19786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>
                          <a:solidFill>
                            <a:srgbClr val="FF0000"/>
                          </a:solidFill>
                        </a:rPr>
                        <a:t>G</a:t>
                      </a:r>
                      <a:endParaRPr lang="fr-FR" sz="8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2" name="ZoneTexte 86"/>
                    <p:cNvSpPr txBox="1"/>
                    <p:nvPr/>
                  </p:nvSpPr>
                  <p:spPr>
                    <a:xfrm>
                      <a:off x="3149953" y="4293096"/>
                      <a:ext cx="504057" cy="19786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fr-FR" sz="8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3" name="ZoneTexte 87"/>
                    <p:cNvSpPr txBox="1"/>
                    <p:nvPr/>
                  </p:nvSpPr>
                  <p:spPr>
                    <a:xfrm>
                      <a:off x="2294914" y="4293096"/>
                      <a:ext cx="504057" cy="19786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sz="8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</p:grpSp>
            <p:cxnSp>
              <p:nvCxnSpPr>
                <p:cNvPr id="10" name="Straight Connector 9"/>
                <p:cNvCxnSpPr/>
                <p:nvPr/>
              </p:nvCxnSpPr>
              <p:spPr>
                <a:xfrm flipV="1">
                  <a:off x="6948264" y="3068960"/>
                  <a:ext cx="0" cy="180020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flipV="1">
                  <a:off x="7740352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flipV="1">
                  <a:off x="8748464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V="1">
                  <a:off x="8244408" y="2492896"/>
                  <a:ext cx="0" cy="122413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7740352" y="3717032"/>
                  <a:ext cx="1008112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7" name="Group 36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38" name="TextBox 37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23371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404664"/>
            <a:ext cx="8784976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8700"/>
                </a:solidFill>
              </a:rPr>
              <a:t>Conclusions:</a:t>
            </a:r>
          </a:p>
          <a:p>
            <a:endParaRPr lang="fr-FR" dirty="0">
              <a:solidFill>
                <a:srgbClr val="FF8700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err="1" smtClean="0">
                <a:sym typeface="Wingdings" pitchFamily="2" charset="2"/>
              </a:rPr>
              <a:t>Functional</a:t>
            </a:r>
            <a:r>
              <a:rPr lang="fr-FR" dirty="0" smtClean="0">
                <a:sym typeface="Wingdings" pitchFamily="2" charset="2"/>
              </a:rPr>
              <a:t> and </a:t>
            </a:r>
            <a:r>
              <a:rPr lang="fr-FR" dirty="0" err="1" smtClean="0">
                <a:sym typeface="Wingdings" pitchFamily="2" charset="2"/>
              </a:rPr>
              <a:t>Phylogenetic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trees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eroded</a:t>
            </a:r>
            <a:r>
              <a:rPr lang="fr-FR" dirty="0" smtClean="0">
                <a:sym typeface="Wingdings" pitchFamily="2" charset="2"/>
              </a:rPr>
              <a:t> by </a:t>
            </a:r>
            <a:r>
              <a:rPr lang="fr-FR" dirty="0" err="1" smtClean="0">
                <a:sym typeface="Wingdings" pitchFamily="2" charset="2"/>
              </a:rPr>
              <a:t>humans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at</a:t>
            </a:r>
            <a:r>
              <a:rPr lang="fr-FR" dirty="0" smtClean="0">
                <a:sym typeface="Wingdings" pitchFamily="2" charset="2"/>
              </a:rPr>
              <a:t> the </a:t>
            </a:r>
            <a:r>
              <a:rPr lang="fr-FR" dirty="0">
                <a:sym typeface="Wingdings" pitchFamily="2" charset="2"/>
              </a:rPr>
              <a:t>P</a:t>
            </a:r>
            <a:r>
              <a:rPr lang="fr-FR" dirty="0" smtClean="0">
                <a:sym typeface="Wingdings" pitchFamily="2" charset="2"/>
              </a:rPr>
              <a:t>acific </a:t>
            </a:r>
            <a:r>
              <a:rPr lang="fr-FR" dirty="0" err="1" smtClean="0">
                <a:sym typeface="Wingdings" pitchFamily="2" charset="2"/>
              </a:rPr>
              <a:t>scale</a:t>
            </a:r>
            <a:r>
              <a:rPr lang="fr-FR" dirty="0" smtClean="0">
                <a:sym typeface="Wingdings" pitchFamily="2" charset="2"/>
              </a:rPr>
              <a:t> : </a:t>
            </a:r>
            <a:r>
              <a:rPr lang="fr-FR" dirty="0" err="1">
                <a:sym typeface="Wingdings" pitchFamily="2" charset="2"/>
              </a:rPr>
              <a:t>P</a:t>
            </a:r>
            <a:r>
              <a:rPr lang="fr-FR" dirty="0" err="1" smtClean="0">
                <a:sym typeface="Wingdings" pitchFamily="2" charset="2"/>
              </a:rPr>
              <a:t>otential</a:t>
            </a:r>
            <a:r>
              <a:rPr lang="fr-FR" dirty="0" smtClean="0">
                <a:sym typeface="Wingdings" pitchFamily="2" charset="2"/>
              </a:rPr>
              <a:t> implications for </a:t>
            </a:r>
            <a:r>
              <a:rPr lang="fr-FR" dirty="0" err="1" smtClean="0">
                <a:sym typeface="Wingdings" pitchFamily="2" charset="2"/>
              </a:rPr>
              <a:t>ecosystem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functioning</a:t>
            </a:r>
            <a:r>
              <a:rPr lang="fr-FR" dirty="0" smtClean="0">
                <a:sym typeface="Wingdings" pitchFamily="2" charset="2"/>
              </a:rPr>
              <a:t> and services</a:t>
            </a:r>
          </a:p>
          <a:p>
            <a:r>
              <a:rPr lang="fr-FR" sz="1200" dirty="0" smtClean="0">
                <a:sym typeface="Wingdings" pitchFamily="2" charset="2"/>
              </a:rPr>
              <a:t>       (</a:t>
            </a:r>
            <a:r>
              <a:rPr lang="fr-FR" sz="1200" dirty="0" err="1" smtClean="0">
                <a:sym typeface="Wingdings" pitchFamily="2" charset="2"/>
              </a:rPr>
              <a:t>e.g</a:t>
            </a:r>
            <a:r>
              <a:rPr lang="fr-FR" sz="1200" dirty="0" smtClean="0">
                <a:sym typeface="Wingdings" pitchFamily="2" charset="2"/>
              </a:rPr>
              <a:t>. Hughes </a:t>
            </a:r>
            <a:r>
              <a:rPr lang="fr-FR" sz="1200" i="1" dirty="0" smtClean="0">
                <a:sym typeface="Wingdings" pitchFamily="2" charset="2"/>
              </a:rPr>
              <a:t>et al</a:t>
            </a:r>
            <a:r>
              <a:rPr lang="fr-FR" sz="1200" dirty="0" smtClean="0">
                <a:sym typeface="Wingdings" pitchFamily="2" charset="2"/>
              </a:rPr>
              <a:t>., 2007 </a:t>
            </a:r>
            <a:r>
              <a:rPr lang="fr-FR" sz="1200" dirty="0" err="1" smtClean="0">
                <a:sym typeface="Wingdings" pitchFamily="2" charset="2"/>
              </a:rPr>
              <a:t>Cur.Biol</a:t>
            </a:r>
            <a:r>
              <a:rPr lang="fr-FR" sz="1200" dirty="0" smtClean="0">
                <a:sym typeface="Wingdings" pitchFamily="2" charset="2"/>
              </a:rPr>
              <a:t>. ; Graham </a:t>
            </a:r>
            <a:r>
              <a:rPr lang="fr-FR" sz="1200" i="1" dirty="0" smtClean="0">
                <a:sym typeface="Wingdings" pitchFamily="2" charset="2"/>
              </a:rPr>
              <a:t>et al</a:t>
            </a:r>
            <a:r>
              <a:rPr lang="fr-FR" sz="1200" dirty="0" smtClean="0">
                <a:sym typeface="Wingdings" pitchFamily="2" charset="2"/>
              </a:rPr>
              <a:t>., 2011 </a:t>
            </a:r>
            <a:r>
              <a:rPr lang="fr-FR" sz="1200" dirty="0" err="1" smtClean="0">
                <a:sym typeface="Wingdings" pitchFamily="2" charset="2"/>
              </a:rPr>
              <a:t>Eco.Lett</a:t>
            </a:r>
            <a:r>
              <a:rPr lang="fr-FR" sz="1200" dirty="0" smtClean="0">
                <a:sym typeface="Wingdings" pitchFamily="2" charset="2"/>
              </a:rPr>
              <a:t>, </a:t>
            </a:r>
            <a:r>
              <a:rPr lang="fr-FR" sz="1200" dirty="0" err="1" smtClean="0">
                <a:sym typeface="Wingdings" pitchFamily="2" charset="2"/>
              </a:rPr>
              <a:t>Bellwood</a:t>
            </a:r>
            <a:r>
              <a:rPr lang="fr-FR" sz="1200" dirty="0" smtClean="0">
                <a:sym typeface="Wingdings" pitchFamily="2" charset="2"/>
              </a:rPr>
              <a:t> </a:t>
            </a:r>
            <a:r>
              <a:rPr lang="fr-FR" sz="1200" i="1" dirty="0" smtClean="0">
                <a:sym typeface="Wingdings" pitchFamily="2" charset="2"/>
              </a:rPr>
              <a:t>et al. 2011 </a:t>
            </a:r>
            <a:r>
              <a:rPr lang="fr-FR" sz="1200" dirty="0" err="1" smtClean="0">
                <a:sym typeface="Wingdings" pitchFamily="2" charset="2"/>
              </a:rPr>
              <a:t>Proc.Roy</a:t>
            </a:r>
            <a:r>
              <a:rPr lang="fr-FR" sz="1200" dirty="0" smtClean="0">
                <a:sym typeface="Wingdings" pitchFamily="2" charset="2"/>
              </a:rPr>
              <a:t>. Soc.) </a:t>
            </a:r>
          </a:p>
          <a:p>
            <a:endParaRPr lang="fr-FR" sz="1200" dirty="0">
              <a:sym typeface="Wingdings" pitchFamily="2" charset="2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fr-FR" dirty="0" smtClean="0">
                <a:sym typeface="Wingdings" pitchFamily="2" charset="2"/>
              </a:rPr>
              <a:t>  </a:t>
            </a:r>
            <a:r>
              <a:rPr lang="fr-FR" dirty="0" err="1" smtClean="0">
                <a:sym typeface="Wingdings" pitchFamily="2" charset="2"/>
              </a:rPr>
              <a:t>Irrelevance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>
                <a:sym typeface="Wingdings" pitchFamily="2" charset="2"/>
              </a:rPr>
              <a:t>of </a:t>
            </a:r>
            <a:r>
              <a:rPr lang="fr-FR" dirty="0" err="1">
                <a:sym typeface="Wingdings" pitchFamily="2" charset="2"/>
              </a:rPr>
              <a:t>species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richness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alone</a:t>
            </a:r>
            <a:r>
              <a:rPr lang="fr-FR" dirty="0" smtClean="0">
                <a:sym typeface="Wingdings" pitchFamily="2" charset="2"/>
              </a:rPr>
              <a:t> to </a:t>
            </a:r>
            <a:r>
              <a:rPr lang="fr-FR" dirty="0" err="1">
                <a:sym typeface="Wingdings" pitchFamily="2" charset="2"/>
              </a:rPr>
              <a:t>assess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ecosystem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health</a:t>
            </a:r>
            <a:r>
              <a:rPr lang="fr-FR" dirty="0" smtClean="0">
                <a:sym typeface="Wingdings" pitchFamily="2" charset="2"/>
              </a:rPr>
              <a:t> </a:t>
            </a:r>
          </a:p>
          <a:p>
            <a:r>
              <a:rPr lang="fr-FR" dirty="0" smtClean="0">
                <a:sym typeface="Wingdings" pitchFamily="2" charset="2"/>
              </a:rPr>
              <a:t>     </a:t>
            </a:r>
            <a:endParaRPr lang="fr-FR" dirty="0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sym typeface="Wingdings" pitchFamily="2" charset="2"/>
              </a:rPr>
              <a:t>Important </a:t>
            </a:r>
            <a:r>
              <a:rPr lang="fr-FR" dirty="0" err="1" smtClean="0">
                <a:sym typeface="Wingdings" pitchFamily="2" charset="2"/>
              </a:rPr>
              <a:t>threshold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effects</a:t>
            </a:r>
            <a:r>
              <a:rPr lang="fr-FR" dirty="0" smtClean="0">
                <a:sym typeface="Wingdings" pitchFamily="2" charset="2"/>
              </a:rPr>
              <a:t> </a:t>
            </a:r>
          </a:p>
          <a:p>
            <a:endParaRPr lang="fr-FR" dirty="0">
              <a:sym typeface="Wingdings" pitchFamily="2" charset="2"/>
            </a:endParaRPr>
          </a:p>
          <a:p>
            <a:r>
              <a:rPr lang="fr-FR" dirty="0" smtClean="0">
                <a:solidFill>
                  <a:srgbClr val="FF8200"/>
                </a:solidFill>
                <a:sym typeface="Wingdings" pitchFamily="2" charset="2"/>
              </a:rPr>
              <a:t>Conservation implications:</a:t>
            </a:r>
          </a:p>
          <a:p>
            <a:endParaRPr lang="fr-FR" dirty="0" smtClean="0">
              <a:solidFill>
                <a:srgbClr val="FF8200"/>
              </a:solidFill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sym typeface="Wingdings" pitchFamily="2" charset="2"/>
              </a:rPr>
              <a:t>Importance to </a:t>
            </a:r>
            <a:r>
              <a:rPr lang="fr-FR" dirty="0" err="1" smtClean="0">
                <a:sym typeface="Wingdings" pitchFamily="2" charset="2"/>
              </a:rPr>
              <a:t>protect</a:t>
            </a:r>
            <a:r>
              <a:rPr lang="fr-FR" dirty="0" smtClean="0">
                <a:sym typeface="Wingdings" pitchFamily="2" charset="2"/>
              </a:rPr>
              <a:t> all </a:t>
            </a:r>
            <a:r>
              <a:rPr lang="fr-FR" dirty="0" err="1" smtClean="0">
                <a:sym typeface="Wingdings" pitchFamily="2" charset="2"/>
              </a:rPr>
              <a:t>biodiversity</a:t>
            </a:r>
            <a:r>
              <a:rPr lang="fr-FR" dirty="0" smtClean="0">
                <a:sym typeface="Wingdings" pitchFamily="2" charset="2"/>
              </a:rPr>
              <a:t> components </a:t>
            </a:r>
            <a:r>
              <a:rPr lang="fr-FR" dirty="0" err="1" smtClean="0">
                <a:sym typeface="Wingdings" pitchFamily="2" charset="2"/>
              </a:rPr>
              <a:t>through</a:t>
            </a:r>
            <a:r>
              <a:rPr lang="fr-FR" dirty="0" smtClean="0">
                <a:sym typeface="Wingdings" pitchFamily="2" charset="2"/>
              </a:rPr>
              <a:t> the establishment of Marine </a:t>
            </a:r>
            <a:r>
              <a:rPr lang="fr-FR" dirty="0" err="1" smtClean="0">
                <a:sym typeface="Wingdings" pitchFamily="2" charset="2"/>
              </a:rPr>
              <a:t>Protected</a:t>
            </a:r>
            <a:r>
              <a:rPr lang="fr-FR" dirty="0" smtClean="0">
                <a:sym typeface="Wingdings" pitchFamily="2" charset="2"/>
              </a:rPr>
              <a:t> Areas (MPAS) </a:t>
            </a:r>
            <a:r>
              <a:rPr lang="fr-FR" sz="1200" dirty="0" smtClean="0">
                <a:sym typeface="Wingdings" pitchFamily="2" charset="2"/>
              </a:rPr>
              <a:t>(</a:t>
            </a:r>
            <a:r>
              <a:rPr lang="fr-FR" sz="1200" dirty="0" err="1" smtClean="0">
                <a:sym typeface="Wingdings" pitchFamily="2" charset="2"/>
              </a:rPr>
              <a:t>e.g</a:t>
            </a:r>
            <a:r>
              <a:rPr lang="fr-FR" sz="1200" dirty="0" smtClean="0">
                <a:sym typeface="Wingdings" pitchFamily="2" charset="2"/>
              </a:rPr>
              <a:t>. Mouillot </a:t>
            </a:r>
            <a:r>
              <a:rPr lang="fr-FR" sz="1200" i="1" dirty="0" smtClean="0">
                <a:sym typeface="Wingdings" pitchFamily="2" charset="2"/>
              </a:rPr>
              <a:t>et al.</a:t>
            </a:r>
            <a:r>
              <a:rPr lang="fr-FR" sz="1200" dirty="0" smtClean="0">
                <a:sym typeface="Wingdings" pitchFamily="2" charset="2"/>
              </a:rPr>
              <a:t> 2008, 2011)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1200" dirty="0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smtClean="0">
                <a:sym typeface="Wingdings" pitchFamily="2" charset="2"/>
              </a:rPr>
              <a:t>Determining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critical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reference</a:t>
            </a:r>
            <a:r>
              <a:rPr lang="fr-FR" dirty="0" smtClean="0">
                <a:sym typeface="Wingdings" pitchFamily="2" charset="2"/>
              </a:rPr>
              <a:t> points for </a:t>
            </a:r>
            <a:r>
              <a:rPr lang="fr-FR" dirty="0" err="1" smtClean="0">
                <a:sym typeface="Wingdings" pitchFamily="2" charset="2"/>
              </a:rPr>
              <a:t>sustainable</a:t>
            </a:r>
            <a:r>
              <a:rPr lang="fr-FR" dirty="0" smtClean="0">
                <a:sym typeface="Wingdings" pitchFamily="2" charset="2"/>
              </a:rPr>
              <a:t> management </a:t>
            </a:r>
          </a:p>
          <a:p>
            <a:r>
              <a:rPr lang="fr-FR" sz="1200" dirty="0" smtClean="0">
                <a:sym typeface="Wingdings" pitchFamily="2" charset="2"/>
              </a:rPr>
              <a:t>        (</a:t>
            </a:r>
            <a:r>
              <a:rPr lang="fr-FR" sz="1200" dirty="0" err="1" smtClean="0">
                <a:sym typeface="Wingdings" pitchFamily="2" charset="2"/>
              </a:rPr>
              <a:t>McClanahan</a:t>
            </a:r>
            <a:r>
              <a:rPr lang="fr-FR" sz="1200" dirty="0">
                <a:sym typeface="Wingdings" pitchFamily="2" charset="2"/>
              </a:rPr>
              <a:t> </a:t>
            </a:r>
            <a:r>
              <a:rPr lang="fr-FR" sz="1200" i="1" dirty="0" smtClean="0">
                <a:sym typeface="Wingdings" pitchFamily="2" charset="2"/>
              </a:rPr>
              <a:t>et al. </a:t>
            </a:r>
            <a:r>
              <a:rPr lang="fr-FR" sz="1200" dirty="0" smtClean="0">
                <a:sym typeface="Wingdings" pitchFamily="2" charset="2"/>
              </a:rPr>
              <a:t>2011 PNAS)</a:t>
            </a:r>
          </a:p>
          <a:p>
            <a:endParaRPr lang="fr-FR" sz="1200" dirty="0">
              <a:sym typeface="Wingdings" pitchFamily="2" charset="2"/>
            </a:endParaRPr>
          </a:p>
          <a:p>
            <a:r>
              <a:rPr lang="fr-FR" dirty="0" smtClean="0">
                <a:solidFill>
                  <a:srgbClr val="FF8200"/>
                </a:solidFill>
                <a:sym typeface="Wingdings" pitchFamily="2" charset="2"/>
              </a:rPr>
              <a:t>Perspectives:</a:t>
            </a:r>
          </a:p>
          <a:p>
            <a:endParaRPr lang="fr-FR" dirty="0">
              <a:solidFill>
                <a:srgbClr val="FF8200"/>
              </a:solidFill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err="1" smtClean="0">
                <a:sym typeface="Wingdings" pitchFamily="2" charset="2"/>
              </a:rPr>
              <a:t>Need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>
                <a:sym typeface="Wingdings" pitchFamily="2" charset="2"/>
              </a:rPr>
              <a:t>to </a:t>
            </a:r>
            <a:r>
              <a:rPr lang="fr-FR" dirty="0" err="1">
                <a:sym typeface="Wingdings" pitchFamily="2" charset="2"/>
              </a:rPr>
              <a:t>assess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>
                <a:sym typeface="Wingdings" pitchFamily="2" charset="2"/>
              </a:rPr>
              <a:t>experimentally</a:t>
            </a:r>
            <a:r>
              <a:rPr lang="fr-FR" dirty="0">
                <a:sym typeface="Wingdings" pitchFamily="2" charset="2"/>
              </a:rPr>
              <a:t> the </a:t>
            </a:r>
            <a:r>
              <a:rPr lang="fr-FR" dirty="0" err="1">
                <a:sym typeface="Wingdings" pitchFamily="2" charset="2"/>
              </a:rPr>
              <a:t>link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>
                <a:sym typeface="Wingdings" pitchFamily="2" charset="2"/>
              </a:rPr>
              <a:t>between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>
                <a:sym typeface="Wingdings" pitchFamily="2" charset="2"/>
              </a:rPr>
              <a:t>functional</a:t>
            </a:r>
            <a:r>
              <a:rPr lang="fr-FR" dirty="0">
                <a:sym typeface="Wingdings" pitchFamily="2" charset="2"/>
              </a:rPr>
              <a:t>/</a:t>
            </a:r>
            <a:r>
              <a:rPr lang="fr-FR" dirty="0" err="1">
                <a:sym typeface="Wingdings" pitchFamily="2" charset="2"/>
              </a:rPr>
              <a:t>phylogenetic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>
                <a:sym typeface="Wingdings" pitchFamily="2" charset="2"/>
              </a:rPr>
              <a:t>diversity</a:t>
            </a:r>
            <a:r>
              <a:rPr lang="fr-FR" dirty="0">
                <a:sym typeface="Wingdings" pitchFamily="2" charset="2"/>
              </a:rPr>
              <a:t> and </a:t>
            </a:r>
            <a:r>
              <a:rPr lang="fr-FR" dirty="0" err="1">
                <a:sym typeface="Wingdings" pitchFamily="2" charset="2"/>
              </a:rPr>
              <a:t>ecosystem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>
                <a:sym typeface="Wingdings" pitchFamily="2" charset="2"/>
              </a:rPr>
              <a:t>functioning</a:t>
            </a:r>
            <a:r>
              <a:rPr lang="fr-FR" dirty="0">
                <a:sym typeface="Wingdings" pitchFamily="2" charset="2"/>
              </a:rPr>
              <a:t> in marine </a:t>
            </a:r>
            <a:r>
              <a:rPr lang="fr-FR" dirty="0" err="1">
                <a:sym typeface="Wingdings" pitchFamily="2" charset="2"/>
              </a:rPr>
              <a:t>ecosystems</a:t>
            </a:r>
            <a:endParaRPr lang="fr-FR" dirty="0">
              <a:sym typeface="Wingdings" pitchFamily="2" charset="2"/>
            </a:endParaRPr>
          </a:p>
          <a:p>
            <a:endParaRPr lang="fr-FR" dirty="0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err="1" smtClean="0">
                <a:sym typeface="Wingdings" pitchFamily="2" charset="2"/>
              </a:rPr>
              <a:t>Determine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baselines</a:t>
            </a:r>
            <a:r>
              <a:rPr lang="fr-FR" dirty="0" smtClean="0">
                <a:sym typeface="Wingdings" pitchFamily="2" charset="2"/>
              </a:rPr>
              <a:t> for </a:t>
            </a:r>
            <a:r>
              <a:rPr lang="fr-FR" dirty="0" err="1" smtClean="0">
                <a:sym typeface="Wingdings" pitchFamily="2" charset="2"/>
              </a:rPr>
              <a:t>functional</a:t>
            </a:r>
            <a:r>
              <a:rPr lang="fr-FR" dirty="0" smtClean="0">
                <a:sym typeface="Wingdings" pitchFamily="2" charset="2"/>
              </a:rPr>
              <a:t> and </a:t>
            </a:r>
            <a:r>
              <a:rPr lang="fr-FR" dirty="0" err="1" smtClean="0">
                <a:sym typeface="Wingdings" pitchFamily="2" charset="2"/>
              </a:rPr>
              <a:t>phylogenetic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diversity</a:t>
            </a:r>
            <a:endParaRPr lang="fr-FR" dirty="0" smtClean="0">
              <a:sym typeface="Wingdings" pitchFamily="2" charset="2"/>
            </a:endParaRPr>
          </a:p>
          <a:p>
            <a:endParaRPr lang="fr-FR" dirty="0">
              <a:solidFill>
                <a:srgbClr val="FF8700"/>
              </a:solidFill>
              <a:sym typeface="Wingdings" pitchFamily="2" charset="2"/>
            </a:endParaRPr>
          </a:p>
          <a:p>
            <a:endParaRPr lang="fr-FR" dirty="0" smtClean="0">
              <a:solidFill>
                <a:srgbClr val="FF8700"/>
              </a:solidFill>
            </a:endParaRPr>
          </a:p>
          <a:p>
            <a:endParaRPr lang="fr-FR" dirty="0">
              <a:solidFill>
                <a:srgbClr val="FF8700"/>
              </a:solidFill>
            </a:endParaRPr>
          </a:p>
          <a:p>
            <a:endParaRPr lang="fr-FR" dirty="0">
              <a:solidFill>
                <a:srgbClr val="FF87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80312" y="1353757"/>
            <a:ext cx="1063453" cy="491067"/>
            <a:chOff x="4548294" y="2276872"/>
            <a:chExt cx="4209228" cy="4509937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236296" y="2492896"/>
              <a:ext cx="10081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4548294" y="2276872"/>
              <a:ext cx="4209228" cy="4509937"/>
              <a:chOff x="4548294" y="2276872"/>
              <a:chExt cx="4209228" cy="4509937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6372200" y="3068960"/>
                <a:ext cx="57606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Group 7"/>
              <p:cNvGrpSpPr/>
              <p:nvPr/>
            </p:nvGrpSpPr>
            <p:grpSpPr>
              <a:xfrm>
                <a:off x="4548294" y="2276872"/>
                <a:ext cx="4209228" cy="4509937"/>
                <a:chOff x="4548294" y="2276872"/>
                <a:chExt cx="4209228" cy="4509937"/>
              </a:xfrm>
            </p:grpSpPr>
            <p:grpSp>
              <p:nvGrpSpPr>
                <p:cNvPr id="9" name="Group 44"/>
                <p:cNvGrpSpPr/>
                <p:nvPr/>
              </p:nvGrpSpPr>
              <p:grpSpPr>
                <a:xfrm>
                  <a:off x="4548294" y="2276872"/>
                  <a:ext cx="4209228" cy="4509937"/>
                  <a:chOff x="299822" y="1772816"/>
                  <a:chExt cx="4209228" cy="4509937"/>
                </a:xfrm>
              </p:grpSpPr>
              <p:grpSp>
                <p:nvGrpSpPr>
                  <p:cNvPr id="15" name="Groupe 76"/>
                  <p:cNvGrpSpPr/>
                  <p:nvPr/>
                </p:nvGrpSpPr>
                <p:grpSpPr>
                  <a:xfrm>
                    <a:off x="792087" y="1772816"/>
                    <a:ext cx="2267745" cy="2592288"/>
                    <a:chOff x="-1" y="1772816"/>
                    <a:chExt cx="2267745" cy="2592288"/>
                  </a:xfrm>
                </p:grpSpPr>
                <p:grpSp>
                  <p:nvGrpSpPr>
                    <p:cNvPr id="24" name="Groupe 52"/>
                    <p:cNvGrpSpPr/>
                    <p:nvPr/>
                  </p:nvGrpSpPr>
                  <p:grpSpPr>
                    <a:xfrm>
                      <a:off x="1331640" y="1772816"/>
                      <a:ext cx="936104" cy="783704"/>
                      <a:chOff x="1331640" y="3212976"/>
                      <a:chExt cx="936104" cy="783704"/>
                    </a:xfrm>
                  </p:grpSpPr>
                  <p:cxnSp>
                    <p:nvCxnSpPr>
                      <p:cNvPr id="35" name="Connecteur en angle 42"/>
                      <p:cNvCxnSpPr/>
                      <p:nvPr/>
                    </p:nvCxnSpPr>
                    <p:spPr>
                      <a:xfrm rot="10800000" flipV="1">
                        <a:off x="1331640" y="3429000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" name="Connecteur droit 50"/>
                      <p:cNvCxnSpPr/>
                      <p:nvPr/>
                    </p:nvCxnSpPr>
                    <p:spPr>
                      <a:xfrm rot="5400000" flipH="1" flipV="1">
                        <a:off x="2159732" y="3320988"/>
                        <a:ext cx="216024" cy="0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5" name="Connecteur en angle 54"/>
                    <p:cNvCxnSpPr/>
                    <p:nvPr/>
                  </p:nvCxnSpPr>
                  <p:spPr>
                    <a:xfrm rot="10800000" flipV="1">
                      <a:off x="755579" y="2564904"/>
                      <a:ext cx="576063" cy="567680"/>
                    </a:xfrm>
                    <a:prstGeom prst="bentConnector3">
                      <a:avLst>
                        <a:gd name="adj1" fmla="val 96297"/>
                      </a:avLst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6" name="Groupe 58"/>
                    <p:cNvGrpSpPr/>
                    <p:nvPr/>
                  </p:nvGrpSpPr>
                  <p:grpSpPr>
                    <a:xfrm>
                      <a:off x="251520" y="3140968"/>
                      <a:ext cx="1008112" cy="576064"/>
                      <a:chOff x="2483768" y="3212976"/>
                      <a:chExt cx="1800200" cy="576064"/>
                    </a:xfrm>
                  </p:grpSpPr>
                  <p:cxnSp>
                    <p:nvCxnSpPr>
                      <p:cNvPr id="33" name="Connecteur en angle 59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" name="Connecteur en angle 60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7" name="Groupe 70"/>
                    <p:cNvGrpSpPr/>
                    <p:nvPr/>
                  </p:nvGrpSpPr>
                  <p:grpSpPr>
                    <a:xfrm>
                      <a:off x="971599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31" name="Connecteur en angle 71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" name="Connecteur en angle 72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8" name="Groupe 73"/>
                    <p:cNvGrpSpPr/>
                    <p:nvPr/>
                  </p:nvGrpSpPr>
                  <p:grpSpPr>
                    <a:xfrm>
                      <a:off x="-1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29" name="Connecteur en angle 74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" name="Connecteur en angle 75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16" name="Group 43"/>
                  <p:cNvGrpSpPr/>
                  <p:nvPr/>
                </p:nvGrpSpPr>
                <p:grpSpPr>
                  <a:xfrm>
                    <a:off x="299822" y="4293096"/>
                    <a:ext cx="4209228" cy="1989657"/>
                    <a:chOff x="299822" y="4293096"/>
                    <a:chExt cx="4209228" cy="1989657"/>
                  </a:xfrm>
                </p:grpSpPr>
                <p:sp>
                  <p:nvSpPr>
                    <p:cNvPr id="17" name="ZoneTexte 79"/>
                    <p:cNvSpPr txBox="1"/>
                    <p:nvPr/>
                  </p:nvSpPr>
                  <p:spPr>
                    <a:xfrm>
                      <a:off x="299822" y="430412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A</a:t>
                      </a:r>
                      <a:endParaRPr lang="fr-FR" sz="800" b="1" dirty="0"/>
                    </a:p>
                  </p:txBody>
                </p:sp>
                <p:sp>
                  <p:nvSpPr>
                    <p:cNvPr id="18" name="ZoneTexte 82"/>
                    <p:cNvSpPr txBox="1"/>
                    <p:nvPr/>
                  </p:nvSpPr>
                  <p:spPr>
                    <a:xfrm>
                      <a:off x="869848" y="429309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B</a:t>
                      </a:r>
                      <a:endParaRPr lang="fr-FR" sz="800" b="1" dirty="0"/>
                    </a:p>
                  </p:txBody>
                </p:sp>
                <p:sp>
                  <p:nvSpPr>
                    <p:cNvPr id="19" name="ZoneTexte 83"/>
                    <p:cNvSpPr txBox="1"/>
                    <p:nvPr/>
                  </p:nvSpPr>
                  <p:spPr>
                    <a:xfrm>
                      <a:off x="1439875" y="429309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C</a:t>
                      </a:r>
                      <a:endParaRPr lang="fr-FR" sz="800" b="1" dirty="0"/>
                    </a:p>
                  </p:txBody>
                </p:sp>
                <p:sp>
                  <p:nvSpPr>
                    <p:cNvPr id="20" name="ZoneTexte 84"/>
                    <p:cNvSpPr txBox="1"/>
                    <p:nvPr/>
                  </p:nvSpPr>
                  <p:spPr>
                    <a:xfrm>
                      <a:off x="2009901" y="4293096"/>
                      <a:ext cx="504057" cy="19786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/>
                        <a:t>D</a:t>
                      </a:r>
                      <a:endParaRPr lang="fr-FR" sz="800" b="1" dirty="0"/>
                    </a:p>
                  </p:txBody>
                </p:sp>
                <p:sp>
                  <p:nvSpPr>
                    <p:cNvPr id="21" name="ZoneTexte 85"/>
                    <p:cNvSpPr txBox="1"/>
                    <p:nvPr/>
                  </p:nvSpPr>
                  <p:spPr>
                    <a:xfrm>
                      <a:off x="4004993" y="4293096"/>
                      <a:ext cx="504057" cy="19786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>
                          <a:solidFill>
                            <a:srgbClr val="FF0000"/>
                          </a:solidFill>
                        </a:rPr>
                        <a:t>G</a:t>
                      </a:r>
                      <a:endParaRPr lang="fr-FR" sz="8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2" name="ZoneTexte 86"/>
                    <p:cNvSpPr txBox="1"/>
                    <p:nvPr/>
                  </p:nvSpPr>
                  <p:spPr>
                    <a:xfrm>
                      <a:off x="3149953" y="4293096"/>
                      <a:ext cx="504057" cy="19786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fr-FR" sz="8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3" name="ZoneTexte 87"/>
                    <p:cNvSpPr txBox="1"/>
                    <p:nvPr/>
                  </p:nvSpPr>
                  <p:spPr>
                    <a:xfrm>
                      <a:off x="2294914" y="4293096"/>
                      <a:ext cx="504057" cy="19786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800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sz="8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</p:grpSp>
            <p:cxnSp>
              <p:nvCxnSpPr>
                <p:cNvPr id="10" name="Straight Connector 9"/>
                <p:cNvCxnSpPr/>
                <p:nvPr/>
              </p:nvCxnSpPr>
              <p:spPr>
                <a:xfrm flipV="1">
                  <a:off x="6948264" y="3068960"/>
                  <a:ext cx="0" cy="180020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flipV="1">
                  <a:off x="7740352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flipV="1">
                  <a:off x="8748464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V="1">
                  <a:off x="8244408" y="2492896"/>
                  <a:ext cx="0" cy="122413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7740352" y="3717032"/>
                  <a:ext cx="1008112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7" name="Group 36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38" name="TextBox 37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55314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1596" y="260648"/>
            <a:ext cx="8478876" cy="6048672"/>
            <a:chOff x="2627784" y="980728"/>
            <a:chExt cx="6516216" cy="4887162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980728"/>
              <a:ext cx="6516216" cy="4887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499336" y="1911616"/>
              <a:ext cx="4437819" cy="422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err="1" smtClean="0"/>
                <a:t>Thanks</a:t>
              </a:r>
              <a:r>
                <a:rPr lang="fr-FR" sz="2800" b="1" dirty="0"/>
                <a:t> </a:t>
              </a:r>
              <a:r>
                <a:rPr lang="fr-FR" sz="2800" b="1" dirty="0" smtClean="0"/>
                <a:t>for </a:t>
              </a:r>
              <a:r>
                <a:rPr lang="fr-FR" sz="2800" b="1" dirty="0" err="1" smtClean="0"/>
                <a:t>your</a:t>
              </a:r>
              <a:r>
                <a:rPr lang="fr-FR" sz="2800" b="1" dirty="0" smtClean="0"/>
                <a:t> attention</a:t>
              </a:r>
              <a:endParaRPr lang="en-GB" sz="2800" b="1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773268" y="4803441"/>
            <a:ext cx="2975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err="1" smtClean="0"/>
              <a:t>Any</a:t>
            </a:r>
            <a:r>
              <a:rPr lang="fr-FR" sz="2800" b="1" dirty="0" smtClean="0"/>
              <a:t> questions?</a:t>
            </a:r>
            <a:endParaRPr lang="en-GB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0" y="6480367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en-US" dirty="0"/>
              <a:t>* Corresponding </a:t>
            </a:r>
            <a:r>
              <a:rPr lang="en-US" dirty="0" smtClean="0"/>
              <a:t>author: stephanie.dagata@gmail.com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69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9512" y="6516633"/>
            <a:ext cx="9217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è"/>
            </a:pPr>
            <a:r>
              <a:rPr lang="fr-FR" sz="1600" dirty="0" smtClean="0">
                <a:sym typeface="Wingdings" pitchFamily="2" charset="2"/>
              </a:rPr>
              <a:t>Contributions in % of </a:t>
            </a:r>
            <a:r>
              <a:rPr lang="fr-FR" sz="1600" dirty="0" err="1" smtClean="0">
                <a:sym typeface="Wingdings" pitchFamily="2" charset="2"/>
              </a:rPr>
              <a:t>each</a:t>
            </a:r>
            <a:r>
              <a:rPr lang="fr-FR" sz="1600" dirty="0" smtClean="0">
                <a:sym typeface="Wingdings" pitchFamily="2" charset="2"/>
              </a:rPr>
              <a:t> class of variables for the 2 </a:t>
            </a:r>
            <a:r>
              <a:rPr lang="fr-FR" sz="1600" dirty="0" err="1" smtClean="0">
                <a:sym typeface="Wingdings" pitchFamily="2" charset="2"/>
              </a:rPr>
              <a:t>families</a:t>
            </a:r>
            <a:r>
              <a:rPr lang="fr-FR" sz="1600" dirty="0" smtClean="0">
                <a:sym typeface="Wingdings" pitchFamily="2" charset="2"/>
              </a:rPr>
              <a:t>, and for </a:t>
            </a:r>
            <a:r>
              <a:rPr lang="fr-FR" sz="1600" dirty="0" err="1" smtClean="0">
                <a:sym typeface="Wingdings" pitchFamily="2" charset="2"/>
              </a:rPr>
              <a:t>each</a:t>
            </a:r>
            <a:r>
              <a:rPr lang="fr-FR" sz="1600" dirty="0" smtClean="0">
                <a:sym typeface="Wingdings" pitchFamily="2" charset="2"/>
              </a:rPr>
              <a:t> </a:t>
            </a:r>
            <a:r>
              <a:rPr lang="fr-FR" sz="1600" dirty="0" err="1" smtClean="0">
                <a:sym typeface="Wingdings" pitchFamily="2" charset="2"/>
              </a:rPr>
              <a:t>biodiversity</a:t>
            </a:r>
            <a:r>
              <a:rPr lang="fr-FR" sz="1600" dirty="0" smtClean="0">
                <a:sym typeface="Wingdings" pitchFamily="2" charset="2"/>
              </a:rPr>
              <a:t> </a:t>
            </a:r>
            <a:r>
              <a:rPr lang="fr-FR" sz="1600" dirty="0" err="1" smtClean="0">
                <a:sym typeface="Wingdings" pitchFamily="2" charset="2"/>
              </a:rPr>
              <a:t>facet</a:t>
            </a:r>
            <a:endParaRPr lang="fr-FR" sz="1600" dirty="0">
              <a:sym typeface="Wingdings" pitchFamily="2" charset="2"/>
            </a:endParaRPr>
          </a:p>
          <a:p>
            <a:endParaRPr lang="fr-FR" sz="1600" dirty="0" smtClean="0">
              <a:sym typeface="Wingdings" pitchFamily="2" charset="2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7040"/>
            <a:ext cx="6661494" cy="63705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 descr="Show available picture(s) for Chaetodon plebeiu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350" y="5661248"/>
            <a:ext cx="51772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 descr="tn_Chsor_m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925" y="5661248"/>
            <a:ext cx="474753" cy="34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Show available picture(s) for Chaetodon plebeiu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48" y="5661248"/>
            <a:ext cx="51772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Show available picture(s) for Chaetodon plebeiu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392" y="5661248"/>
            <a:ext cx="51772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 descr="tn_Chsor_m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279" y="5661248"/>
            <a:ext cx="474753" cy="34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tn_Chsor_m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661248"/>
            <a:ext cx="474753" cy="34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19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9512" y="6516633"/>
            <a:ext cx="9217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è"/>
            </a:pPr>
            <a:r>
              <a:rPr lang="fr-FR" sz="1600" dirty="0" smtClean="0">
                <a:sym typeface="Wingdings" pitchFamily="2" charset="2"/>
              </a:rPr>
              <a:t>Contributions in % of </a:t>
            </a:r>
            <a:r>
              <a:rPr lang="fr-FR" sz="1600" dirty="0" err="1" smtClean="0">
                <a:sym typeface="Wingdings" pitchFamily="2" charset="2"/>
              </a:rPr>
              <a:t>each</a:t>
            </a:r>
            <a:r>
              <a:rPr lang="fr-FR" sz="1600" dirty="0" smtClean="0">
                <a:sym typeface="Wingdings" pitchFamily="2" charset="2"/>
              </a:rPr>
              <a:t> class of variables for the 2 </a:t>
            </a:r>
            <a:r>
              <a:rPr lang="fr-FR" sz="1600" dirty="0" err="1" smtClean="0">
                <a:sym typeface="Wingdings" pitchFamily="2" charset="2"/>
              </a:rPr>
              <a:t>families</a:t>
            </a:r>
            <a:r>
              <a:rPr lang="fr-FR" sz="1600" dirty="0" smtClean="0">
                <a:sym typeface="Wingdings" pitchFamily="2" charset="2"/>
              </a:rPr>
              <a:t>, and for </a:t>
            </a:r>
            <a:r>
              <a:rPr lang="fr-FR" sz="1600" dirty="0" err="1" smtClean="0">
                <a:sym typeface="Wingdings" pitchFamily="2" charset="2"/>
              </a:rPr>
              <a:t>each</a:t>
            </a:r>
            <a:r>
              <a:rPr lang="fr-FR" sz="1600" dirty="0" smtClean="0">
                <a:sym typeface="Wingdings" pitchFamily="2" charset="2"/>
              </a:rPr>
              <a:t> </a:t>
            </a:r>
            <a:r>
              <a:rPr lang="fr-FR" sz="1600" dirty="0" err="1" smtClean="0">
                <a:sym typeface="Wingdings" pitchFamily="2" charset="2"/>
              </a:rPr>
              <a:t>biodiversity</a:t>
            </a:r>
            <a:r>
              <a:rPr lang="fr-FR" sz="1600" dirty="0" smtClean="0">
                <a:sym typeface="Wingdings" pitchFamily="2" charset="2"/>
              </a:rPr>
              <a:t> </a:t>
            </a:r>
            <a:r>
              <a:rPr lang="fr-FR" sz="1600" dirty="0" err="1" smtClean="0">
                <a:sym typeface="Wingdings" pitchFamily="2" charset="2"/>
              </a:rPr>
              <a:t>facet</a:t>
            </a:r>
            <a:endParaRPr lang="fr-FR" sz="1600" dirty="0">
              <a:sym typeface="Wingdings" pitchFamily="2" charset="2"/>
            </a:endParaRPr>
          </a:p>
          <a:p>
            <a:endParaRPr lang="fr-FR" sz="1600" dirty="0" smtClean="0">
              <a:sym typeface="Wingdings" pitchFamily="2" charset="2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7040"/>
            <a:ext cx="6661494" cy="63705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 descr="Show available picture(s) for Chaetodon plebeiu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350" y="5661248"/>
            <a:ext cx="51772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 descr="tn_Chsor_m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925" y="5661248"/>
            <a:ext cx="474753" cy="34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Show available picture(s) for Chaetodon plebeiu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48" y="5661248"/>
            <a:ext cx="51772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Show available picture(s) for Chaetodon plebeiu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392" y="5661248"/>
            <a:ext cx="51772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 descr="tn_Chsor_m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279" y="5661248"/>
            <a:ext cx="474753" cy="34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tn_Chsor_m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661248"/>
            <a:ext cx="474753" cy="34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0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71018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</a:rPr>
              <a:t>- H</a:t>
            </a:r>
            <a:r>
              <a:rPr lang="fr-FR" b="1" baseline="-25000" dirty="0" smtClean="0">
                <a:solidFill>
                  <a:srgbClr val="00B050"/>
                </a:solidFill>
              </a:rPr>
              <a:t>0 </a:t>
            </a:r>
            <a:r>
              <a:rPr lang="fr-FR" b="1" dirty="0" smtClean="0">
                <a:solidFill>
                  <a:srgbClr val="00B050"/>
                </a:solidFill>
              </a:rPr>
              <a:t>= </a:t>
            </a:r>
            <a:r>
              <a:rPr lang="fr-FR" b="1" dirty="0" err="1" smtClean="0">
                <a:solidFill>
                  <a:srgbClr val="00B050"/>
                </a:solidFill>
              </a:rPr>
              <a:t>Random</a:t>
            </a:r>
            <a:r>
              <a:rPr lang="fr-FR" b="1" dirty="0" smtClean="0">
                <a:solidFill>
                  <a:srgbClr val="00B050"/>
                </a:solidFill>
              </a:rPr>
              <a:t> </a:t>
            </a:r>
            <a:r>
              <a:rPr lang="fr-FR" b="1" dirty="0" err="1" smtClean="0">
                <a:solidFill>
                  <a:srgbClr val="00B050"/>
                </a:solidFill>
              </a:rPr>
              <a:t>hypothesis</a:t>
            </a:r>
            <a:endParaRPr lang="fr-FR" b="1" dirty="0" smtClean="0">
              <a:solidFill>
                <a:srgbClr val="00B050"/>
              </a:solidFill>
            </a:endParaRPr>
          </a:p>
          <a:p>
            <a:pPr>
              <a:buFont typeface="Wingdings"/>
              <a:buChar char="è"/>
            </a:pPr>
            <a:r>
              <a:rPr lang="fr-FR" dirty="0" smtClean="0"/>
              <a:t> Catch of </a:t>
            </a:r>
            <a:r>
              <a:rPr lang="fr-FR" dirty="0" err="1" smtClean="0"/>
              <a:t>species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done</a:t>
            </a:r>
            <a:r>
              <a:rPr lang="fr-FR" dirty="0" smtClean="0"/>
              <a:t> </a:t>
            </a:r>
            <a:r>
              <a:rPr lang="fr-FR" dirty="0" err="1" smtClean="0"/>
              <a:t>independently</a:t>
            </a:r>
            <a:r>
              <a:rPr lang="fr-FR" dirty="0" smtClean="0"/>
              <a:t> of </a:t>
            </a:r>
            <a:r>
              <a:rPr lang="fr-FR" dirty="0" err="1" smtClean="0"/>
              <a:t>their</a:t>
            </a:r>
            <a:r>
              <a:rPr lang="fr-FR" dirty="0" smtClean="0"/>
              <a:t> traits (ou de leurs lignées)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b="1" dirty="0" smtClean="0">
                <a:solidFill>
                  <a:srgbClr val="FF0000"/>
                </a:solidFill>
              </a:rPr>
              <a:t>- H</a:t>
            </a:r>
            <a:r>
              <a:rPr lang="fr-FR" b="1" baseline="-25000" dirty="0" smtClean="0">
                <a:solidFill>
                  <a:srgbClr val="FF0000"/>
                </a:solidFill>
              </a:rPr>
              <a:t>1</a:t>
            </a:r>
            <a:r>
              <a:rPr lang="fr-FR" b="1" dirty="0" smtClean="0">
                <a:solidFill>
                  <a:srgbClr val="FF0000"/>
                </a:solidFill>
              </a:rPr>
              <a:t> = </a:t>
            </a:r>
            <a:r>
              <a:rPr lang="fr-FR" b="1" dirty="0">
                <a:solidFill>
                  <a:srgbClr val="FF0000"/>
                </a:solidFill>
              </a:rPr>
              <a:t>N</a:t>
            </a:r>
            <a:r>
              <a:rPr lang="fr-FR" b="1" dirty="0" smtClean="0">
                <a:solidFill>
                  <a:srgbClr val="FF0000"/>
                </a:solidFill>
              </a:rPr>
              <a:t>on </a:t>
            </a:r>
            <a:r>
              <a:rPr lang="fr-FR" b="1" dirty="0" err="1" smtClean="0">
                <a:solidFill>
                  <a:srgbClr val="FF0000"/>
                </a:solidFill>
              </a:rPr>
              <a:t>random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hypothesis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sz="1400" i="1" dirty="0" smtClean="0"/>
              <a:t>(</a:t>
            </a:r>
            <a:r>
              <a:rPr lang="fr-FR" sz="1400" i="1" dirty="0" err="1" smtClean="0"/>
              <a:t>e.g</a:t>
            </a:r>
            <a:r>
              <a:rPr lang="fr-FR" sz="1400" i="1" dirty="0" smtClean="0"/>
              <a:t>. Thuillier et al. 2011; Purvis et al., 2000)</a:t>
            </a:r>
          </a:p>
          <a:p>
            <a:r>
              <a:rPr lang="fr-FR" dirty="0" smtClean="0">
                <a:sym typeface="Wingdings" pitchFamily="2" charset="2"/>
              </a:rPr>
              <a:t> Catch of </a:t>
            </a:r>
            <a:r>
              <a:rPr lang="fr-FR" dirty="0" err="1" smtClean="0">
                <a:sym typeface="Wingdings" pitchFamily="2" charset="2"/>
              </a:rPr>
              <a:t>species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is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done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regarding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special</a:t>
            </a:r>
            <a:r>
              <a:rPr lang="fr-FR" dirty="0" smtClean="0">
                <a:sym typeface="Wingdings" pitchFamily="2" charset="2"/>
              </a:rPr>
              <a:t> traits (or </a:t>
            </a:r>
            <a:r>
              <a:rPr lang="fr-FR" dirty="0" err="1" smtClean="0">
                <a:sym typeface="Wingdings" pitchFamily="2" charset="2"/>
              </a:rPr>
              <a:t>lineages</a:t>
            </a:r>
            <a:r>
              <a:rPr lang="fr-FR" dirty="0" smtClean="0">
                <a:sym typeface="Wingdings" pitchFamily="2" charset="2"/>
              </a:rPr>
              <a:t>) 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ZoneTexte 50"/>
          <p:cNvSpPr txBox="1"/>
          <p:nvPr/>
        </p:nvSpPr>
        <p:spPr>
          <a:xfrm>
            <a:off x="3076309" y="1794883"/>
            <a:ext cx="2647819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 </a:t>
            </a:r>
            <a:r>
              <a:rPr lang="fr-FR" sz="1600" b="1" dirty="0" smtClean="0">
                <a:solidFill>
                  <a:srgbClr val="00B050"/>
                </a:solidFill>
              </a:rPr>
              <a:t>Erosion</a:t>
            </a:r>
            <a:r>
              <a:rPr lang="fr-FR" sz="1600" dirty="0" smtClean="0"/>
              <a:t> </a:t>
            </a:r>
            <a:r>
              <a:rPr lang="fr-FR" sz="1600" b="1" dirty="0" smtClean="0">
                <a:solidFill>
                  <a:srgbClr val="00B050"/>
                </a:solidFill>
              </a:rPr>
              <a:t>H</a:t>
            </a:r>
            <a:r>
              <a:rPr lang="fr-FR" sz="1600" b="1" baseline="-25000" dirty="0" smtClean="0">
                <a:solidFill>
                  <a:srgbClr val="00B050"/>
                </a:solidFill>
              </a:rPr>
              <a:t>0 </a:t>
            </a:r>
            <a:r>
              <a:rPr lang="fr-FR" sz="1600" b="1" dirty="0" smtClean="0"/>
              <a:t>&lt;</a:t>
            </a:r>
            <a:r>
              <a:rPr lang="fr-FR" sz="1600" b="1" dirty="0" smtClean="0">
                <a:solidFill>
                  <a:srgbClr val="00B050"/>
                </a:solidFill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</a:rPr>
              <a:t>Erosion H</a:t>
            </a:r>
            <a:r>
              <a:rPr lang="fr-FR" sz="1600" b="1" baseline="-25000" dirty="0" smtClean="0">
                <a:solidFill>
                  <a:srgbClr val="FF0000"/>
                </a:solidFill>
              </a:rPr>
              <a:t>1</a:t>
            </a:r>
            <a:r>
              <a:rPr lang="fr-FR" sz="1600" b="1" dirty="0" smtClean="0">
                <a:solidFill>
                  <a:srgbClr val="FF0000"/>
                </a:solidFill>
              </a:rPr>
              <a:t> </a:t>
            </a:r>
            <a:r>
              <a:rPr lang="fr-FR" sz="1600" baseline="-25000" dirty="0" smtClean="0"/>
              <a:t>  </a:t>
            </a:r>
            <a:endParaRPr lang="fr-FR" sz="1600" baseline="-25000" dirty="0"/>
          </a:p>
        </p:txBody>
      </p:sp>
      <p:grpSp>
        <p:nvGrpSpPr>
          <p:cNvPr id="4" name="Group 3"/>
          <p:cNvGrpSpPr/>
          <p:nvPr/>
        </p:nvGrpSpPr>
        <p:grpSpPr>
          <a:xfrm>
            <a:off x="467544" y="2373476"/>
            <a:ext cx="3096346" cy="2013695"/>
            <a:chOff x="251520" y="2276872"/>
            <a:chExt cx="4248472" cy="3086347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395536" y="4221088"/>
              <a:ext cx="0" cy="64807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395536" y="4221088"/>
              <a:ext cx="2880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251520" y="2276872"/>
              <a:ext cx="4248472" cy="3086347"/>
              <a:chOff x="251520" y="2276872"/>
              <a:chExt cx="4248472" cy="3086347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251520" y="2276872"/>
                <a:ext cx="4248472" cy="3086347"/>
                <a:chOff x="251520" y="2276872"/>
                <a:chExt cx="4248472" cy="3086347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251520" y="2276872"/>
                  <a:ext cx="4248472" cy="3086347"/>
                  <a:chOff x="251520" y="2276872"/>
                  <a:chExt cx="4248472" cy="3086347"/>
                </a:xfrm>
              </p:grpSpPr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251520" y="2276872"/>
                    <a:ext cx="4248472" cy="3086347"/>
                    <a:chOff x="251520" y="2276872"/>
                    <a:chExt cx="4248472" cy="3086347"/>
                  </a:xfrm>
                </p:grpSpPr>
                <p:grpSp>
                  <p:nvGrpSpPr>
                    <p:cNvPr id="14" name="Group 44"/>
                    <p:cNvGrpSpPr/>
                    <p:nvPr/>
                  </p:nvGrpSpPr>
                  <p:grpSpPr>
                    <a:xfrm>
                      <a:off x="251520" y="2276872"/>
                      <a:ext cx="4248472" cy="3086347"/>
                      <a:chOff x="611560" y="1772816"/>
                      <a:chExt cx="4248472" cy="3086347"/>
                    </a:xfrm>
                  </p:grpSpPr>
                  <p:grpSp>
                    <p:nvGrpSpPr>
                      <p:cNvPr id="16" name="Groupe 76"/>
                      <p:cNvGrpSpPr/>
                      <p:nvPr/>
                    </p:nvGrpSpPr>
                    <p:grpSpPr>
                      <a:xfrm>
                        <a:off x="1043608" y="1772816"/>
                        <a:ext cx="3456384" cy="2592288"/>
                        <a:chOff x="251520" y="1772816"/>
                        <a:chExt cx="3456384" cy="2592288"/>
                      </a:xfrm>
                    </p:grpSpPr>
                    <p:grpSp>
                      <p:nvGrpSpPr>
                        <p:cNvPr id="25" name="Groupe 52"/>
                        <p:cNvGrpSpPr/>
                        <p:nvPr/>
                      </p:nvGrpSpPr>
                      <p:grpSpPr>
                        <a:xfrm>
                          <a:off x="1331640" y="1772816"/>
                          <a:ext cx="1872210" cy="1368154"/>
                          <a:chOff x="1331640" y="3212976"/>
                          <a:chExt cx="1872210" cy="1368154"/>
                        </a:xfrm>
                      </p:grpSpPr>
                      <p:grpSp>
                        <p:nvGrpSpPr>
                          <p:cNvPr id="35" name="Groupe 48"/>
                          <p:cNvGrpSpPr/>
                          <p:nvPr/>
                        </p:nvGrpSpPr>
                        <p:grpSpPr>
                          <a:xfrm>
                            <a:off x="1331640" y="3429000"/>
                            <a:ext cx="1872210" cy="1152130"/>
                            <a:chOff x="1691681" y="1340768"/>
                            <a:chExt cx="1872210" cy="1152130"/>
                          </a:xfrm>
                        </p:grpSpPr>
                        <p:cxnSp>
                          <p:nvCxnSpPr>
                            <p:cNvPr id="37" name="Connecteur en angle 27"/>
                            <p:cNvCxnSpPr/>
                            <p:nvPr/>
                          </p:nvCxnSpPr>
                          <p:spPr>
                            <a:xfrm rot="16200000" flipH="1">
                              <a:off x="2483768" y="1412775"/>
                              <a:ext cx="1152130" cy="1008116"/>
                            </a:xfrm>
                            <a:prstGeom prst="bentConnector3">
                              <a:avLst>
                                <a:gd name="adj1" fmla="val 1223"/>
                              </a:avLst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38" name="Connecteur en angle 42"/>
                            <p:cNvCxnSpPr/>
                            <p:nvPr/>
                          </p:nvCxnSpPr>
                          <p:spPr>
                            <a:xfrm rot="10800000" flipV="1">
                              <a:off x="1691681" y="1340768"/>
                              <a:ext cx="872480" cy="567680"/>
                            </a:xfrm>
                            <a:prstGeom prst="bentConnector3">
                              <a:avLst>
                                <a:gd name="adj1" fmla="val 101311"/>
                              </a:avLst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cxnSp>
                        <p:nvCxnSpPr>
                          <p:cNvPr id="36" name="Connecteur droit 50"/>
                          <p:cNvCxnSpPr/>
                          <p:nvPr/>
                        </p:nvCxnSpPr>
                        <p:spPr>
                          <a:xfrm rot="5400000" flipH="1" flipV="1">
                            <a:off x="2159732" y="3320988"/>
                            <a:ext cx="216024" cy="0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26" name="Groupe 55"/>
                        <p:cNvGrpSpPr/>
                        <p:nvPr/>
                      </p:nvGrpSpPr>
                      <p:grpSpPr>
                        <a:xfrm>
                          <a:off x="755579" y="2564904"/>
                          <a:ext cx="1172287" cy="1800200"/>
                          <a:chOff x="2483773" y="3212976"/>
                          <a:chExt cx="2093369" cy="1800200"/>
                        </a:xfrm>
                      </p:grpSpPr>
                      <p:cxnSp>
                        <p:nvCxnSpPr>
                          <p:cNvPr id="33" name="Connecteur en angle 53"/>
                          <p:cNvCxnSpPr/>
                          <p:nvPr/>
                        </p:nvCxnSpPr>
                        <p:spPr>
                          <a:xfrm rot="16200000" flipH="1">
                            <a:off x="3144698" y="3580731"/>
                            <a:ext cx="1800200" cy="1064689"/>
                          </a:xfrm>
                          <a:prstGeom prst="bentConnector3">
                            <a:avLst>
                              <a:gd name="adj1" fmla="val 793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4" name="Connecteur en angle 54"/>
                          <p:cNvCxnSpPr/>
                          <p:nvPr/>
                        </p:nvCxnSpPr>
                        <p:spPr>
                          <a:xfrm rot="10800000" flipV="1">
                            <a:off x="2483773" y="3212976"/>
                            <a:ext cx="1028684" cy="567680"/>
                          </a:xfrm>
                          <a:prstGeom prst="bentConnector3">
                            <a:avLst>
                              <a:gd name="adj1" fmla="val 96297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27" name="Groupe 58"/>
                        <p:cNvGrpSpPr/>
                        <p:nvPr/>
                      </p:nvGrpSpPr>
                      <p:grpSpPr>
                        <a:xfrm>
                          <a:off x="251520" y="3140968"/>
                          <a:ext cx="1008112" cy="576064"/>
                          <a:chOff x="2483768" y="3212976"/>
                          <a:chExt cx="1800200" cy="576064"/>
                        </a:xfrm>
                      </p:grpSpPr>
                      <p:cxnSp>
                        <p:nvCxnSpPr>
                          <p:cNvPr id="31" name="Connecteur en angle 59"/>
                          <p:cNvCxnSpPr/>
                          <p:nvPr/>
                        </p:nvCxnSpPr>
                        <p:spPr>
                          <a:xfrm>
                            <a:off x="3347864" y="3212976"/>
                            <a:ext cx="936104" cy="576064"/>
                          </a:xfrm>
                          <a:prstGeom prst="bentConnector3">
                            <a:avLst>
                              <a:gd name="adj1" fmla="val 101893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2" name="Connecteur en angle 60"/>
                          <p:cNvCxnSpPr/>
                          <p:nvPr/>
                        </p:nvCxnSpPr>
                        <p:spPr>
                          <a:xfrm rot="10800000" flipV="1">
                            <a:off x="2483768" y="3212976"/>
                            <a:ext cx="872480" cy="567680"/>
                          </a:xfrm>
                          <a:prstGeom prst="bentConnector3">
                            <a:avLst>
                              <a:gd name="adj1" fmla="val 101311"/>
                            </a:avLst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cxnSp>
                      <p:nvCxnSpPr>
                        <p:cNvPr id="28" name="Connecteur en angle 68"/>
                        <p:cNvCxnSpPr/>
                        <p:nvPr/>
                      </p:nvCxnSpPr>
                      <p:spPr>
                        <a:xfrm>
                          <a:off x="3183686" y="3140968"/>
                          <a:ext cx="524218" cy="1224136"/>
                        </a:xfrm>
                        <a:prstGeom prst="bentConnector3">
                          <a:avLst>
                            <a:gd name="adj1" fmla="val 101893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" name="Connecteur en angle 72"/>
                        <p:cNvCxnSpPr/>
                        <p:nvPr/>
                      </p:nvCxnSpPr>
                      <p:spPr>
                        <a:xfrm rot="10800000" flipV="1">
                          <a:off x="971599" y="3717032"/>
                          <a:ext cx="279193" cy="638640"/>
                        </a:xfrm>
                        <a:prstGeom prst="bentConnector3">
                          <a:avLst>
                            <a:gd name="adj1" fmla="val 101311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0" name="Connecteur en angle 74"/>
                        <p:cNvCxnSpPr/>
                        <p:nvPr/>
                      </p:nvCxnSpPr>
                      <p:spPr>
                        <a:xfrm>
                          <a:off x="251520" y="3717032"/>
                          <a:ext cx="299553" cy="648072"/>
                        </a:xfrm>
                        <a:prstGeom prst="bentConnector3">
                          <a:avLst>
                            <a:gd name="adj1" fmla="val 101893"/>
                          </a:avLst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17" name="Group 43"/>
                      <p:cNvGrpSpPr/>
                      <p:nvPr/>
                    </p:nvGrpSpPr>
                    <p:grpSpPr>
                      <a:xfrm>
                        <a:off x="611560" y="4293096"/>
                        <a:ext cx="4248472" cy="566067"/>
                        <a:chOff x="611560" y="4293096"/>
                        <a:chExt cx="4248472" cy="566067"/>
                      </a:xfrm>
                    </p:grpSpPr>
                    <p:sp>
                      <p:nvSpPr>
                        <p:cNvPr id="18" name="ZoneTexte 79"/>
                        <p:cNvSpPr txBox="1"/>
                        <p:nvPr/>
                      </p:nvSpPr>
                      <p:spPr>
                        <a:xfrm>
                          <a:off x="611560" y="4304129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A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9" name="ZoneTexte 82"/>
                        <p:cNvSpPr txBox="1"/>
                        <p:nvPr/>
                      </p:nvSpPr>
                      <p:spPr>
                        <a:xfrm>
                          <a:off x="1187625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B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0" name="ZoneTexte 83"/>
                        <p:cNvSpPr txBox="1"/>
                        <p:nvPr/>
                      </p:nvSpPr>
                      <p:spPr>
                        <a:xfrm>
                          <a:off x="1619672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C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1" name="ZoneTexte 84"/>
                        <p:cNvSpPr txBox="1"/>
                        <p:nvPr/>
                      </p:nvSpPr>
                      <p:spPr>
                        <a:xfrm>
                          <a:off x="2195736" y="4293096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D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2" name="ZoneTexte 85"/>
                        <p:cNvSpPr txBox="1"/>
                        <p:nvPr/>
                      </p:nvSpPr>
                      <p:spPr>
                        <a:xfrm>
                          <a:off x="4355976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G</a:t>
                          </a:r>
                          <a:endParaRPr lang="fr-FR" b="1" dirty="0"/>
                        </a:p>
                      </p:txBody>
                    </p:sp>
                    <p:sp>
                      <p:nvSpPr>
                        <p:cNvPr id="23" name="ZoneTexte 86"/>
                        <p:cNvSpPr txBox="1"/>
                        <p:nvPr/>
                      </p:nvSpPr>
                      <p:spPr>
                        <a:xfrm>
                          <a:off x="3347864" y="4293096"/>
                          <a:ext cx="50405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>
                              <a:solidFill>
                                <a:srgbClr val="00B050"/>
                              </a:solidFill>
                            </a:rPr>
                            <a:t>F</a:t>
                          </a:r>
                          <a:endParaRPr lang="fr-FR" b="1" dirty="0">
                            <a:solidFill>
                              <a:srgbClr val="00B05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4" name="ZoneTexte 87"/>
                        <p:cNvSpPr txBox="1"/>
                        <p:nvPr/>
                      </p:nvSpPr>
                      <p:spPr>
                        <a:xfrm>
                          <a:off x="2555776" y="4293096"/>
                          <a:ext cx="504056" cy="56606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b="1" dirty="0" smtClean="0"/>
                            <a:t>E</a:t>
                          </a:r>
                          <a:endParaRPr lang="fr-FR" b="1" dirty="0"/>
                        </a:p>
                      </p:txBody>
                    </p:sp>
                  </p:grpSp>
                </p:grpSp>
                <p:cxnSp>
                  <p:nvCxnSpPr>
                    <p:cNvPr id="15" name="Straight Connector 14"/>
                    <p:cNvCxnSpPr/>
                    <p:nvPr/>
                  </p:nvCxnSpPr>
                  <p:spPr>
                    <a:xfrm flipV="1">
                      <a:off x="1979712" y="4221088"/>
                      <a:ext cx="0" cy="648072"/>
                    </a:xfrm>
                    <a:prstGeom prst="line">
                      <a:avLst/>
                    </a:prstGeom>
                    <a:ln w="3810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3" name="Straight Connector 12"/>
                  <p:cNvCxnSpPr/>
                  <p:nvPr/>
                </p:nvCxnSpPr>
                <p:spPr>
                  <a:xfrm flipV="1">
                    <a:off x="3131840" y="3645024"/>
                    <a:ext cx="0" cy="122413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1691680" y="4221088"/>
                  <a:ext cx="28803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3131840" y="3645024"/>
                <a:ext cx="50405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38"/>
          <p:cNvGrpSpPr/>
          <p:nvPr/>
        </p:nvGrpSpPr>
        <p:grpSpPr>
          <a:xfrm>
            <a:off x="5580110" y="2298939"/>
            <a:ext cx="3024338" cy="2020893"/>
            <a:chOff x="4860032" y="2276872"/>
            <a:chExt cx="4248472" cy="3097381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7236296" y="2492896"/>
              <a:ext cx="10081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/>
            <p:cNvGrpSpPr/>
            <p:nvPr/>
          </p:nvGrpSpPr>
          <p:grpSpPr>
            <a:xfrm>
              <a:off x="4860032" y="2276872"/>
              <a:ext cx="4248472" cy="3097381"/>
              <a:chOff x="4860032" y="2276872"/>
              <a:chExt cx="4248472" cy="3097381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>
                <a:off x="6372200" y="3068960"/>
                <a:ext cx="57606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Group 42"/>
              <p:cNvGrpSpPr/>
              <p:nvPr/>
            </p:nvGrpSpPr>
            <p:grpSpPr>
              <a:xfrm>
                <a:off x="4860032" y="2276872"/>
                <a:ext cx="4248472" cy="3097381"/>
                <a:chOff x="4860032" y="2276872"/>
                <a:chExt cx="4248472" cy="3097381"/>
              </a:xfrm>
            </p:grpSpPr>
            <p:grpSp>
              <p:nvGrpSpPr>
                <p:cNvPr id="44" name="Group 44"/>
                <p:cNvGrpSpPr/>
                <p:nvPr/>
              </p:nvGrpSpPr>
              <p:grpSpPr>
                <a:xfrm>
                  <a:off x="4860032" y="2276872"/>
                  <a:ext cx="4248472" cy="3097381"/>
                  <a:chOff x="611560" y="1772816"/>
                  <a:chExt cx="4248472" cy="3097381"/>
                </a:xfrm>
              </p:grpSpPr>
              <p:grpSp>
                <p:nvGrpSpPr>
                  <p:cNvPr id="50" name="Groupe 76"/>
                  <p:cNvGrpSpPr/>
                  <p:nvPr/>
                </p:nvGrpSpPr>
                <p:grpSpPr>
                  <a:xfrm>
                    <a:off x="792087" y="1772816"/>
                    <a:ext cx="2267745" cy="2592288"/>
                    <a:chOff x="-1" y="1772816"/>
                    <a:chExt cx="2267745" cy="2592288"/>
                  </a:xfrm>
                </p:grpSpPr>
                <p:grpSp>
                  <p:nvGrpSpPr>
                    <p:cNvPr id="59" name="Groupe 52"/>
                    <p:cNvGrpSpPr/>
                    <p:nvPr/>
                  </p:nvGrpSpPr>
                  <p:grpSpPr>
                    <a:xfrm>
                      <a:off x="1331640" y="1772816"/>
                      <a:ext cx="936104" cy="783704"/>
                      <a:chOff x="1331640" y="3212976"/>
                      <a:chExt cx="936104" cy="783704"/>
                    </a:xfrm>
                  </p:grpSpPr>
                  <p:cxnSp>
                    <p:nvCxnSpPr>
                      <p:cNvPr id="70" name="Connecteur en angle 42"/>
                      <p:cNvCxnSpPr/>
                      <p:nvPr/>
                    </p:nvCxnSpPr>
                    <p:spPr>
                      <a:xfrm rot="10800000" flipV="1">
                        <a:off x="1331640" y="3429000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Connecteur droit 50"/>
                      <p:cNvCxnSpPr/>
                      <p:nvPr/>
                    </p:nvCxnSpPr>
                    <p:spPr>
                      <a:xfrm rot="5400000" flipH="1" flipV="1">
                        <a:off x="2159732" y="3320988"/>
                        <a:ext cx="216024" cy="0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60" name="Connecteur en angle 54"/>
                    <p:cNvCxnSpPr/>
                    <p:nvPr/>
                  </p:nvCxnSpPr>
                  <p:spPr>
                    <a:xfrm rot="10800000" flipV="1">
                      <a:off x="755579" y="2564904"/>
                      <a:ext cx="576063" cy="567680"/>
                    </a:xfrm>
                    <a:prstGeom prst="bentConnector3">
                      <a:avLst>
                        <a:gd name="adj1" fmla="val 96297"/>
                      </a:avLst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61" name="Groupe 58"/>
                    <p:cNvGrpSpPr/>
                    <p:nvPr/>
                  </p:nvGrpSpPr>
                  <p:grpSpPr>
                    <a:xfrm>
                      <a:off x="251520" y="3140968"/>
                      <a:ext cx="1008112" cy="576064"/>
                      <a:chOff x="2483768" y="3212976"/>
                      <a:chExt cx="1800200" cy="576064"/>
                    </a:xfrm>
                  </p:grpSpPr>
                  <p:cxnSp>
                    <p:nvCxnSpPr>
                      <p:cNvPr id="68" name="Connecteur en angle 59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9" name="Connecteur en angle 60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62" name="Groupe 70"/>
                    <p:cNvGrpSpPr/>
                    <p:nvPr/>
                  </p:nvGrpSpPr>
                  <p:grpSpPr>
                    <a:xfrm>
                      <a:off x="971599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66" name="Connecteur en angle 71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7" name="Connecteur en angle 72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63" name="Groupe 73"/>
                    <p:cNvGrpSpPr/>
                    <p:nvPr/>
                  </p:nvGrpSpPr>
                  <p:grpSpPr>
                    <a:xfrm>
                      <a:off x="-1" y="3717032"/>
                      <a:ext cx="576063" cy="648072"/>
                      <a:chOff x="2483768" y="3212976"/>
                      <a:chExt cx="1800200" cy="576064"/>
                    </a:xfrm>
                  </p:grpSpPr>
                  <p:cxnSp>
                    <p:nvCxnSpPr>
                      <p:cNvPr id="64" name="Connecteur en angle 74"/>
                      <p:cNvCxnSpPr/>
                      <p:nvPr/>
                    </p:nvCxnSpPr>
                    <p:spPr>
                      <a:xfrm>
                        <a:off x="3347864" y="3212976"/>
                        <a:ext cx="936104" cy="576064"/>
                      </a:xfrm>
                      <a:prstGeom prst="bentConnector3">
                        <a:avLst>
                          <a:gd name="adj1" fmla="val 101893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5" name="Connecteur en angle 75"/>
                      <p:cNvCxnSpPr/>
                      <p:nvPr/>
                    </p:nvCxnSpPr>
                    <p:spPr>
                      <a:xfrm rot="10800000" flipV="1">
                        <a:off x="2483768" y="3212976"/>
                        <a:ext cx="872480" cy="567680"/>
                      </a:xfrm>
                      <a:prstGeom prst="bentConnector3">
                        <a:avLst>
                          <a:gd name="adj1" fmla="val 101311"/>
                        </a:avLst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51" name="Group 43"/>
                  <p:cNvGrpSpPr/>
                  <p:nvPr/>
                </p:nvGrpSpPr>
                <p:grpSpPr>
                  <a:xfrm>
                    <a:off x="611560" y="4293096"/>
                    <a:ext cx="4248472" cy="577101"/>
                    <a:chOff x="611560" y="4293096"/>
                    <a:chExt cx="4248472" cy="577101"/>
                  </a:xfrm>
                </p:grpSpPr>
                <p:sp>
                  <p:nvSpPr>
                    <p:cNvPr id="52" name="ZoneTexte 79"/>
                    <p:cNvSpPr txBox="1"/>
                    <p:nvPr/>
                  </p:nvSpPr>
                  <p:spPr>
                    <a:xfrm>
                      <a:off x="611560" y="4304130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A</a:t>
                      </a:r>
                      <a:endParaRPr lang="fr-FR" b="1" dirty="0"/>
                    </a:p>
                  </p:txBody>
                </p:sp>
                <p:sp>
                  <p:nvSpPr>
                    <p:cNvPr id="53" name="ZoneTexte 82"/>
                    <p:cNvSpPr txBox="1"/>
                    <p:nvPr/>
                  </p:nvSpPr>
                  <p:spPr>
                    <a:xfrm>
                      <a:off x="1187624" y="4293096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B</a:t>
                      </a:r>
                      <a:endParaRPr lang="fr-FR" b="1" dirty="0"/>
                    </a:p>
                  </p:txBody>
                </p:sp>
                <p:sp>
                  <p:nvSpPr>
                    <p:cNvPr id="54" name="ZoneTexte 83"/>
                    <p:cNvSpPr txBox="1"/>
                    <p:nvPr/>
                  </p:nvSpPr>
                  <p:spPr>
                    <a:xfrm>
                      <a:off x="1619673" y="4293096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C</a:t>
                      </a:r>
                      <a:endParaRPr lang="fr-FR" b="1" dirty="0"/>
                    </a:p>
                  </p:txBody>
                </p:sp>
                <p:sp>
                  <p:nvSpPr>
                    <p:cNvPr id="55" name="ZoneTexte 84"/>
                    <p:cNvSpPr txBox="1"/>
                    <p:nvPr/>
                  </p:nvSpPr>
                  <p:spPr>
                    <a:xfrm>
                      <a:off x="2195736" y="4293096"/>
                      <a:ext cx="504056" cy="5660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/>
                        <a:t>D</a:t>
                      </a:r>
                      <a:endParaRPr lang="fr-FR" b="1" dirty="0"/>
                    </a:p>
                  </p:txBody>
                </p:sp>
                <p:sp>
                  <p:nvSpPr>
                    <p:cNvPr id="56" name="ZoneTexte 85"/>
                    <p:cNvSpPr txBox="1"/>
                    <p:nvPr/>
                  </p:nvSpPr>
                  <p:spPr>
                    <a:xfrm>
                      <a:off x="4355976" y="4293096"/>
                      <a:ext cx="504056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G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57" name="ZoneTexte 86"/>
                    <p:cNvSpPr txBox="1"/>
                    <p:nvPr/>
                  </p:nvSpPr>
                  <p:spPr>
                    <a:xfrm>
                      <a:off x="3347864" y="4293096"/>
                      <a:ext cx="504056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58" name="ZoneTexte 87"/>
                    <p:cNvSpPr txBox="1"/>
                    <p:nvPr/>
                  </p:nvSpPr>
                  <p:spPr>
                    <a:xfrm>
                      <a:off x="2555776" y="4293096"/>
                      <a:ext cx="504056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</p:grpSp>
            <p:cxnSp>
              <p:nvCxnSpPr>
                <p:cNvPr id="45" name="Straight Connector 44"/>
                <p:cNvCxnSpPr/>
                <p:nvPr/>
              </p:nvCxnSpPr>
              <p:spPr>
                <a:xfrm flipV="1">
                  <a:off x="6948264" y="3068960"/>
                  <a:ext cx="0" cy="180020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flipV="1">
                  <a:off x="7740352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flipV="1">
                  <a:off x="8748464" y="3717032"/>
                  <a:ext cx="0" cy="1152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flipV="1">
                  <a:off x="8244408" y="2492896"/>
                  <a:ext cx="0" cy="122413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7740352" y="3717032"/>
                  <a:ext cx="1008112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72" name="TextBox 71"/>
          <p:cNvSpPr txBox="1"/>
          <p:nvPr/>
        </p:nvSpPr>
        <p:spPr>
          <a:xfrm>
            <a:off x="925223" y="548680"/>
            <a:ext cx="7463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8700"/>
                </a:solidFill>
              </a:rPr>
              <a:t>1st </a:t>
            </a:r>
            <a:r>
              <a:rPr lang="fr-FR" b="1" dirty="0" err="1">
                <a:solidFill>
                  <a:srgbClr val="FF8700"/>
                </a:solidFill>
              </a:rPr>
              <a:t>problematic</a:t>
            </a:r>
            <a:r>
              <a:rPr lang="fr-FR" b="1" dirty="0">
                <a:solidFill>
                  <a:srgbClr val="FF8700"/>
                </a:solidFill>
              </a:rPr>
              <a:t>: </a:t>
            </a:r>
            <a:r>
              <a:rPr lang="fr-FR" b="1" dirty="0" err="1">
                <a:solidFill>
                  <a:srgbClr val="FF8700"/>
                </a:solidFill>
              </a:rPr>
              <a:t>disentanling</a:t>
            </a:r>
            <a:r>
              <a:rPr lang="fr-FR" b="1" dirty="0">
                <a:solidFill>
                  <a:srgbClr val="FF8700"/>
                </a:solidFill>
              </a:rPr>
              <a:t> </a:t>
            </a:r>
            <a:r>
              <a:rPr lang="fr-FR" b="1" dirty="0" err="1">
                <a:solidFill>
                  <a:srgbClr val="FF8700"/>
                </a:solidFill>
              </a:rPr>
              <a:t>factors</a:t>
            </a:r>
            <a:r>
              <a:rPr lang="fr-FR" b="1" dirty="0">
                <a:solidFill>
                  <a:srgbClr val="FF8700"/>
                </a:solidFill>
              </a:rPr>
              <a:t> </a:t>
            </a:r>
            <a:r>
              <a:rPr lang="fr-FR" b="1" dirty="0" err="1">
                <a:solidFill>
                  <a:srgbClr val="FF8700"/>
                </a:solidFill>
              </a:rPr>
              <a:t>influencing</a:t>
            </a:r>
            <a:r>
              <a:rPr lang="fr-FR" b="1" dirty="0">
                <a:solidFill>
                  <a:srgbClr val="FF8700"/>
                </a:solidFill>
              </a:rPr>
              <a:t> FD and PD</a:t>
            </a:r>
          </a:p>
          <a:p>
            <a:pPr marL="285750" indent="-285750">
              <a:buFont typeface="Arial" pitchFamily="34" charset="0"/>
              <a:buChar char="•"/>
            </a:pPr>
            <a:endParaRPr lang="fr-FR" dirty="0"/>
          </a:p>
        </p:txBody>
      </p:sp>
      <p:sp>
        <p:nvSpPr>
          <p:cNvPr id="73" name="TextBox 72"/>
          <p:cNvSpPr txBox="1"/>
          <p:nvPr/>
        </p:nvSpPr>
        <p:spPr>
          <a:xfrm>
            <a:off x="899592" y="1115452"/>
            <a:ext cx="2428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b="1" dirty="0" err="1" smtClean="0"/>
              <a:t>Hypothesis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5324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5496" y="1196752"/>
            <a:ext cx="4680520" cy="2448272"/>
            <a:chOff x="395536" y="1141884"/>
            <a:chExt cx="8449328" cy="3427677"/>
          </a:xfrm>
        </p:grpSpPr>
        <p:pic>
          <p:nvPicPr>
            <p:cNvPr id="24" name="Picture 23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5536" y="1141884"/>
              <a:ext cx="7402830" cy="3326864"/>
            </a:xfrm>
            <a:prstGeom prst="rect">
              <a:avLst/>
            </a:prstGeom>
            <a:noFill/>
            <a:ln w="9525" cmpd="sng">
              <a:solidFill>
                <a:srgbClr val="000000"/>
              </a:solidFill>
              <a:miter lim="800000"/>
              <a:headEnd/>
              <a:tailEnd/>
            </a:ln>
            <a:effectLst/>
          </p:spPr>
        </p:pic>
        <p:sp>
          <p:nvSpPr>
            <p:cNvPr id="9" name="TextBox 8"/>
            <p:cNvSpPr txBox="1"/>
            <p:nvPr/>
          </p:nvSpPr>
          <p:spPr>
            <a:xfrm>
              <a:off x="5855102" y="4138661"/>
              <a:ext cx="2989762" cy="43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(Allen 2008)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211960" y="1916832"/>
            <a:ext cx="4662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Species</a:t>
            </a:r>
            <a:r>
              <a:rPr lang="fr-FR" dirty="0" smtClean="0"/>
              <a:t> </a:t>
            </a:r>
            <a:r>
              <a:rPr lang="fr-FR" dirty="0" err="1" smtClean="0"/>
              <a:t>richness</a:t>
            </a:r>
            <a:r>
              <a:rPr lang="fr-FR" dirty="0" smtClean="0"/>
              <a:t> </a:t>
            </a:r>
            <a:r>
              <a:rPr lang="fr-FR" dirty="0" err="1" smtClean="0"/>
              <a:t>decreasing</a:t>
            </a:r>
            <a:r>
              <a:rPr lang="fr-FR" dirty="0" smtClean="0"/>
              <a:t> gradient </a:t>
            </a:r>
            <a:r>
              <a:rPr lang="fr-FR" dirty="0" err="1" smtClean="0"/>
              <a:t>around</a:t>
            </a:r>
            <a:r>
              <a:rPr lang="fr-FR" dirty="0" smtClean="0"/>
              <a:t> the </a:t>
            </a:r>
            <a:r>
              <a:rPr lang="fr-FR" dirty="0" err="1" smtClean="0"/>
              <a:t>biodiversity</a:t>
            </a:r>
            <a:r>
              <a:rPr lang="fr-FR" dirty="0" smtClean="0"/>
              <a:t> </a:t>
            </a:r>
            <a:r>
              <a:rPr lang="fr-FR" dirty="0" err="1" smtClean="0"/>
              <a:t>hotspot</a:t>
            </a:r>
            <a:endParaRPr lang="fr-FR" dirty="0"/>
          </a:p>
        </p:txBody>
      </p:sp>
      <p:sp>
        <p:nvSpPr>
          <p:cNvPr id="10" name="TextBox 9"/>
          <p:cNvSpPr txBox="1"/>
          <p:nvPr/>
        </p:nvSpPr>
        <p:spPr>
          <a:xfrm>
            <a:off x="107504" y="652626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>
                <a:solidFill>
                  <a:srgbClr val="FF8700"/>
                </a:solidFill>
              </a:defRPr>
            </a:lvl1pPr>
          </a:lstStyle>
          <a:p>
            <a:r>
              <a:rPr lang="fr-FR" dirty="0"/>
              <a:t>Natural </a:t>
            </a:r>
            <a:r>
              <a:rPr lang="fr-FR" dirty="0" err="1" smtClean="0"/>
              <a:t>factors</a:t>
            </a:r>
            <a:r>
              <a:rPr lang="fr-FR" dirty="0" smtClean="0"/>
              <a:t>: </a:t>
            </a:r>
            <a:r>
              <a:rPr lang="fr-FR" dirty="0" err="1"/>
              <a:t>B</a:t>
            </a:r>
            <a:r>
              <a:rPr lang="fr-FR" dirty="0" err="1" smtClean="0"/>
              <a:t>iogeographic</a:t>
            </a:r>
            <a:r>
              <a:rPr lang="fr-FR" dirty="0" smtClean="0"/>
              <a:t> influences </a:t>
            </a:r>
            <a:endParaRPr lang="fr-FR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44624"/>
            <a:ext cx="1512168" cy="3693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Background</a:t>
            </a:r>
            <a:endParaRPr lang="en-GB" dirty="0"/>
          </a:p>
        </p:txBody>
      </p:sp>
      <p:grpSp>
        <p:nvGrpSpPr>
          <p:cNvPr id="3" name="Group 2"/>
          <p:cNvGrpSpPr/>
          <p:nvPr/>
        </p:nvGrpSpPr>
        <p:grpSpPr>
          <a:xfrm>
            <a:off x="37195" y="3717032"/>
            <a:ext cx="4462797" cy="3073487"/>
            <a:chOff x="5148064" y="1343049"/>
            <a:chExt cx="3859215" cy="2590007"/>
          </a:xfrm>
        </p:grpSpPr>
        <p:pic>
          <p:nvPicPr>
            <p:cNvPr id="6146" name="Picture 2" descr="http://www.reefresilience.org/images/C1c3_Rock-Islands-Vertical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1343049"/>
              <a:ext cx="3561123" cy="25070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7128238" y="3656057"/>
              <a:ext cx="187904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200" dirty="0"/>
                <a:t>Photo © S. </a:t>
              </a:r>
              <a:r>
                <a:rPr lang="en-GB" sz="1200" dirty="0" err="1"/>
                <a:t>Summerhays</a:t>
              </a:r>
              <a:endParaRPr lang="en-GB" sz="12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230410" y="4653136"/>
            <a:ext cx="466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Biodiversity</a:t>
            </a:r>
            <a:r>
              <a:rPr lang="fr-FR" dirty="0" smtClean="0"/>
              <a:t> </a:t>
            </a:r>
            <a:r>
              <a:rPr lang="fr-FR" dirty="0" err="1" smtClean="0"/>
              <a:t>increase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connectivity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523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652626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>
                <a:solidFill>
                  <a:srgbClr val="FF8700"/>
                </a:solidFill>
              </a:defRPr>
            </a:lvl1pPr>
          </a:lstStyle>
          <a:p>
            <a:r>
              <a:rPr lang="fr-FR" dirty="0"/>
              <a:t>Natural </a:t>
            </a:r>
            <a:r>
              <a:rPr lang="fr-FR" dirty="0" err="1" smtClean="0"/>
              <a:t>factors</a:t>
            </a:r>
            <a:r>
              <a:rPr lang="fr-FR" dirty="0" smtClean="0"/>
              <a:t>: </a:t>
            </a:r>
            <a:r>
              <a:rPr lang="fr-FR" dirty="0"/>
              <a:t>H</a:t>
            </a:r>
            <a:r>
              <a:rPr lang="fr-FR" dirty="0" smtClean="0"/>
              <a:t>abitat/substrat influences </a:t>
            </a:r>
            <a:endParaRPr lang="fr-F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44" y="1390223"/>
            <a:ext cx="7038847" cy="527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0638" y="1390781"/>
            <a:ext cx="809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Live </a:t>
            </a:r>
            <a:r>
              <a:rPr lang="fr-FR" dirty="0" err="1" smtClean="0"/>
              <a:t>coral</a:t>
            </a:r>
            <a:r>
              <a:rPr lang="fr-FR" dirty="0" smtClean="0"/>
              <a:t> </a:t>
            </a:r>
            <a:r>
              <a:rPr lang="fr-FR" dirty="0" err="1" smtClean="0"/>
              <a:t>cover</a:t>
            </a:r>
            <a:r>
              <a:rPr lang="fr-FR" dirty="0" smtClean="0"/>
              <a:t> </a:t>
            </a:r>
            <a:r>
              <a:rPr lang="fr-FR" sz="1200" dirty="0" smtClean="0"/>
              <a:t>(</a:t>
            </a:r>
            <a:r>
              <a:rPr lang="fr-FR" sz="1200" dirty="0" err="1" smtClean="0"/>
              <a:t>e.g</a:t>
            </a:r>
            <a:r>
              <a:rPr lang="fr-FR" sz="1200" dirty="0" smtClean="0"/>
              <a:t>. </a:t>
            </a:r>
            <a:r>
              <a:rPr lang="fr-FR" sz="1200" dirty="0" err="1" smtClean="0"/>
              <a:t>Friedlander</a:t>
            </a:r>
            <a:r>
              <a:rPr lang="fr-FR" sz="1200" dirty="0" smtClean="0"/>
              <a:t> &amp; </a:t>
            </a:r>
            <a:r>
              <a:rPr lang="fr-FR" sz="1200" dirty="0" err="1" smtClean="0"/>
              <a:t>Parrish</a:t>
            </a:r>
            <a:r>
              <a:rPr lang="fr-FR" sz="1200" dirty="0" smtClean="0"/>
              <a:t> 1998; </a:t>
            </a:r>
            <a:r>
              <a:rPr lang="fr-FR" sz="1200" dirty="0" err="1" smtClean="0"/>
              <a:t>Findley</a:t>
            </a:r>
            <a:r>
              <a:rPr lang="fr-FR" sz="1200" dirty="0" smtClean="0"/>
              <a:t> and </a:t>
            </a:r>
            <a:r>
              <a:rPr lang="fr-FR" sz="1200" dirty="0" err="1" smtClean="0"/>
              <a:t>Findley</a:t>
            </a:r>
            <a:r>
              <a:rPr lang="fr-FR" sz="1200" dirty="0" smtClean="0"/>
              <a:t> 2001)</a:t>
            </a:r>
          </a:p>
          <a:p>
            <a:r>
              <a:rPr lang="fr-FR" dirty="0" err="1" smtClean="0"/>
              <a:t>Reef</a:t>
            </a:r>
            <a:r>
              <a:rPr lang="fr-FR" dirty="0" smtClean="0"/>
              <a:t> </a:t>
            </a:r>
            <a:r>
              <a:rPr lang="fr-FR" dirty="0" err="1" smtClean="0"/>
              <a:t>complexity</a:t>
            </a:r>
            <a:r>
              <a:rPr lang="fr-FR" dirty="0" smtClean="0"/>
              <a:t> </a:t>
            </a:r>
            <a:r>
              <a:rPr lang="fr-FR" sz="1200" dirty="0" smtClean="0"/>
              <a:t>(</a:t>
            </a:r>
            <a:r>
              <a:rPr lang="fr-FR" sz="1200" dirty="0" err="1" smtClean="0"/>
              <a:t>e.g</a:t>
            </a:r>
            <a:r>
              <a:rPr lang="fr-FR" sz="1200" dirty="0" smtClean="0"/>
              <a:t>. Graham et al., 2006; Wilson et al., 2007)</a:t>
            </a:r>
            <a:endParaRPr lang="en-GB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44624"/>
            <a:ext cx="1512168" cy="3693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Background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156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5536" y="1196752"/>
            <a:ext cx="3600400" cy="3368600"/>
            <a:chOff x="107504" y="852488"/>
            <a:chExt cx="3744416" cy="3440608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852488"/>
              <a:ext cx="3744416" cy="2661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56" y="3514419"/>
              <a:ext cx="3738363" cy="7786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827584" y="2708920"/>
              <a:ext cx="576064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23528" y="44624"/>
            <a:ext cx="1512168" cy="3693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Background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652626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>
                <a:solidFill>
                  <a:srgbClr val="FF8700"/>
                </a:solidFill>
              </a:defRPr>
            </a:lvl1pPr>
          </a:lstStyle>
          <a:p>
            <a:r>
              <a:rPr lang="fr-FR" dirty="0" err="1"/>
              <a:t>A</a:t>
            </a:r>
            <a:r>
              <a:rPr lang="fr-FR" dirty="0" err="1" smtClean="0"/>
              <a:t>nthropogenic</a:t>
            </a:r>
            <a:r>
              <a:rPr lang="fr-FR" dirty="0" smtClean="0"/>
              <a:t> </a:t>
            </a:r>
            <a:r>
              <a:rPr lang="fr-FR" dirty="0" err="1" smtClean="0"/>
              <a:t>factors</a:t>
            </a:r>
            <a:r>
              <a:rPr lang="fr-FR" dirty="0" smtClean="0"/>
              <a:t>: </a:t>
            </a:r>
            <a:r>
              <a:rPr lang="fr-FR" dirty="0" err="1" smtClean="0"/>
              <a:t>fishing</a:t>
            </a:r>
            <a:r>
              <a:rPr lang="fr-FR" dirty="0" smtClean="0"/>
              <a:t> influences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992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5536" y="1196752"/>
            <a:ext cx="3600400" cy="3368600"/>
            <a:chOff x="107504" y="852488"/>
            <a:chExt cx="3744416" cy="3440608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852488"/>
              <a:ext cx="3744416" cy="2661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56" y="3514419"/>
              <a:ext cx="3738363" cy="7786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827584" y="2708920"/>
              <a:ext cx="576064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134004" y="1196752"/>
            <a:ext cx="4918441" cy="1424787"/>
            <a:chOff x="251520" y="4812525"/>
            <a:chExt cx="6156684" cy="1424787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4812525"/>
              <a:ext cx="6156684" cy="1424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148063" y="5085184"/>
              <a:ext cx="112163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bg1"/>
                  </a:solidFill>
                </a:rPr>
                <a:t>(2011)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067944" y="2874088"/>
            <a:ext cx="3744416" cy="3003184"/>
            <a:chOff x="4211960" y="836713"/>
            <a:chExt cx="4248472" cy="3384376"/>
          </a:xfrm>
        </p:grpSpPr>
        <p:grpSp>
          <p:nvGrpSpPr>
            <p:cNvPr id="7" name="Group 6"/>
            <p:cNvGrpSpPr/>
            <p:nvPr/>
          </p:nvGrpSpPr>
          <p:grpSpPr>
            <a:xfrm>
              <a:off x="4211960" y="836713"/>
              <a:ext cx="4248472" cy="3384376"/>
              <a:chOff x="4024114" y="881121"/>
              <a:chExt cx="4899103" cy="4232344"/>
            </a:xfrm>
          </p:grpSpPr>
          <p:pic>
            <p:nvPicPr>
              <p:cNvPr id="410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4114" y="881121"/>
                <a:ext cx="4899103" cy="32354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101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4114" y="4005064"/>
                <a:ext cx="4899103" cy="11084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7493521" y="3686009"/>
              <a:ext cx="966911" cy="294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bg1"/>
                  </a:solidFill>
                </a:rPr>
                <a:t>(2002)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087" y="2333507"/>
            <a:ext cx="1440160" cy="1081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94393" y="3284984"/>
            <a:ext cx="172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solidFill>
                  <a:schemeClr val="bg1"/>
                </a:solidFill>
              </a:rPr>
              <a:t>Remote</a:t>
            </a:r>
            <a:r>
              <a:rPr lang="fr-FR" sz="1200" b="1" dirty="0" smtClean="0">
                <a:solidFill>
                  <a:schemeClr val="bg1"/>
                </a:solidFill>
              </a:rPr>
              <a:t> </a:t>
            </a:r>
            <a:r>
              <a:rPr lang="fr-FR" sz="1200" b="1" dirty="0" err="1" smtClean="0">
                <a:solidFill>
                  <a:schemeClr val="bg1"/>
                </a:solidFill>
              </a:rPr>
              <a:t>islands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26241" y="3284984"/>
            <a:ext cx="115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solidFill>
                  <a:schemeClr val="bg1"/>
                </a:solidFill>
              </a:rPr>
              <a:t>Anthropized</a:t>
            </a:r>
            <a:r>
              <a:rPr lang="fr-FR" sz="1200" b="1" dirty="0" smtClean="0">
                <a:solidFill>
                  <a:schemeClr val="bg1"/>
                </a:solidFill>
              </a:rPr>
              <a:t> </a:t>
            </a:r>
            <a:r>
              <a:rPr lang="fr-FR" sz="1200" b="1" dirty="0" err="1" smtClean="0">
                <a:solidFill>
                  <a:schemeClr val="bg1"/>
                </a:solidFill>
              </a:rPr>
              <a:t>islands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528" y="44624"/>
            <a:ext cx="1512168" cy="3693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Background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107504" y="652626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>
                <a:solidFill>
                  <a:srgbClr val="FF8700"/>
                </a:solidFill>
              </a:defRPr>
            </a:lvl1pPr>
          </a:lstStyle>
          <a:p>
            <a:r>
              <a:rPr lang="fr-FR" dirty="0" err="1"/>
              <a:t>A</a:t>
            </a:r>
            <a:r>
              <a:rPr lang="fr-FR" dirty="0" err="1" smtClean="0"/>
              <a:t>nthropogenic</a:t>
            </a:r>
            <a:r>
              <a:rPr lang="fr-FR" dirty="0" smtClean="0"/>
              <a:t> </a:t>
            </a:r>
            <a:r>
              <a:rPr lang="fr-FR" dirty="0" err="1" smtClean="0"/>
              <a:t>factors</a:t>
            </a:r>
            <a:r>
              <a:rPr lang="fr-FR" dirty="0" smtClean="0"/>
              <a:t>: </a:t>
            </a:r>
            <a:r>
              <a:rPr lang="fr-FR" dirty="0" err="1" smtClean="0"/>
              <a:t>fishing</a:t>
            </a:r>
            <a:r>
              <a:rPr lang="fr-FR" dirty="0" smtClean="0"/>
              <a:t> influences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924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5536" y="1196752"/>
            <a:ext cx="3600400" cy="3368600"/>
            <a:chOff x="107504" y="852488"/>
            <a:chExt cx="3744416" cy="3440608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852488"/>
              <a:ext cx="3744416" cy="2661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56" y="3514419"/>
              <a:ext cx="3738363" cy="7786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827584" y="2708920"/>
              <a:ext cx="576064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134004" y="1196752"/>
            <a:ext cx="4918441" cy="1424787"/>
            <a:chOff x="251520" y="4812525"/>
            <a:chExt cx="6156684" cy="1424787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4812525"/>
              <a:ext cx="6156684" cy="1424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148063" y="5085184"/>
              <a:ext cx="112163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bg1"/>
                  </a:solidFill>
                </a:rPr>
                <a:t>(2011)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067944" y="2874088"/>
            <a:ext cx="3744416" cy="3003184"/>
            <a:chOff x="4211960" y="836713"/>
            <a:chExt cx="4248472" cy="3384376"/>
          </a:xfrm>
        </p:grpSpPr>
        <p:grpSp>
          <p:nvGrpSpPr>
            <p:cNvPr id="7" name="Group 6"/>
            <p:cNvGrpSpPr/>
            <p:nvPr/>
          </p:nvGrpSpPr>
          <p:grpSpPr>
            <a:xfrm>
              <a:off x="4211960" y="836713"/>
              <a:ext cx="4248472" cy="3384376"/>
              <a:chOff x="4024114" y="881121"/>
              <a:chExt cx="4899103" cy="4232344"/>
            </a:xfrm>
          </p:grpSpPr>
          <p:pic>
            <p:nvPicPr>
              <p:cNvPr id="410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4114" y="881121"/>
                <a:ext cx="4899103" cy="32354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101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4114" y="4005064"/>
                <a:ext cx="4899103" cy="11084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7493521" y="3686009"/>
              <a:ext cx="966911" cy="294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bg1"/>
                  </a:solidFill>
                </a:rPr>
                <a:t>(2002)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087" y="2333507"/>
            <a:ext cx="1440160" cy="1081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94393" y="3284984"/>
            <a:ext cx="172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solidFill>
                  <a:schemeClr val="bg1"/>
                </a:solidFill>
              </a:rPr>
              <a:t>Remote</a:t>
            </a:r>
            <a:r>
              <a:rPr lang="fr-FR" sz="1200" b="1" dirty="0" smtClean="0">
                <a:solidFill>
                  <a:schemeClr val="bg1"/>
                </a:solidFill>
              </a:rPr>
              <a:t> </a:t>
            </a:r>
            <a:r>
              <a:rPr lang="fr-FR" sz="1200" b="1" dirty="0" err="1" smtClean="0">
                <a:solidFill>
                  <a:schemeClr val="bg1"/>
                </a:solidFill>
              </a:rPr>
              <a:t>islands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26241" y="3284984"/>
            <a:ext cx="115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solidFill>
                  <a:schemeClr val="bg1"/>
                </a:solidFill>
              </a:rPr>
              <a:t>Anthropized</a:t>
            </a:r>
            <a:r>
              <a:rPr lang="fr-FR" sz="1200" b="1" dirty="0" smtClean="0">
                <a:solidFill>
                  <a:schemeClr val="bg1"/>
                </a:solidFill>
              </a:rPr>
              <a:t> </a:t>
            </a:r>
            <a:r>
              <a:rPr lang="fr-FR" sz="1200" b="1" dirty="0" err="1" smtClean="0">
                <a:solidFill>
                  <a:schemeClr val="bg1"/>
                </a:solidFill>
              </a:rPr>
              <a:t>islands</a:t>
            </a:r>
            <a:endParaRPr lang="fr-FR" sz="1200" b="1" dirty="0">
              <a:solidFill>
                <a:schemeClr val="bg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654735" y="5956979"/>
            <a:ext cx="6381761" cy="856397"/>
            <a:chOff x="-36512" y="6028987"/>
            <a:chExt cx="7639262" cy="856397"/>
          </a:xfrm>
        </p:grpSpPr>
        <p:grpSp>
          <p:nvGrpSpPr>
            <p:cNvPr id="18" name="Group 17"/>
            <p:cNvGrpSpPr/>
            <p:nvPr/>
          </p:nvGrpSpPr>
          <p:grpSpPr>
            <a:xfrm>
              <a:off x="-36512" y="6028987"/>
              <a:ext cx="7639262" cy="856397"/>
              <a:chOff x="-36512" y="6028987"/>
              <a:chExt cx="7639262" cy="856397"/>
            </a:xfrm>
          </p:grpSpPr>
          <p:pic>
            <p:nvPicPr>
              <p:cNvPr id="21" name="Picture 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03648" y="6028987"/>
                <a:ext cx="6199102" cy="8563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2" name="Picture 9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6512" y="6038432"/>
                <a:ext cx="1434242" cy="8195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0" name="TextBox 19"/>
            <p:cNvSpPr txBox="1"/>
            <p:nvPr/>
          </p:nvSpPr>
          <p:spPr>
            <a:xfrm>
              <a:off x="3754225" y="6597352"/>
              <a:ext cx="11301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bg1"/>
                  </a:solidFill>
                </a:rPr>
                <a:t>(2008)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" y="5176888"/>
            <a:ext cx="2560416" cy="1708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23528" y="44624"/>
            <a:ext cx="1512168" cy="3693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Background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107504" y="652626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>
                <a:solidFill>
                  <a:srgbClr val="FF8700"/>
                </a:solidFill>
              </a:defRPr>
            </a:lvl1pPr>
          </a:lstStyle>
          <a:p>
            <a:r>
              <a:rPr lang="fr-FR" dirty="0" err="1"/>
              <a:t>A</a:t>
            </a:r>
            <a:r>
              <a:rPr lang="fr-FR" dirty="0" err="1" smtClean="0"/>
              <a:t>nthropogenic</a:t>
            </a:r>
            <a:r>
              <a:rPr lang="fr-FR" dirty="0" smtClean="0"/>
              <a:t> </a:t>
            </a:r>
            <a:r>
              <a:rPr lang="fr-FR" dirty="0" err="1" smtClean="0"/>
              <a:t>factors</a:t>
            </a:r>
            <a:r>
              <a:rPr lang="fr-FR" dirty="0" smtClean="0"/>
              <a:t>: </a:t>
            </a:r>
            <a:r>
              <a:rPr lang="fr-FR" dirty="0" err="1" smtClean="0"/>
              <a:t>fishing</a:t>
            </a:r>
            <a:r>
              <a:rPr lang="fr-FR" dirty="0" smtClean="0"/>
              <a:t> influences </a:t>
            </a:r>
            <a:endParaRPr lang="fr-FR" dirty="0"/>
          </a:p>
        </p:txBody>
      </p:sp>
      <p:sp>
        <p:nvSpPr>
          <p:cNvPr id="26" name="Down Arrow 25"/>
          <p:cNvSpPr/>
          <p:nvPr/>
        </p:nvSpPr>
        <p:spPr>
          <a:xfrm>
            <a:off x="3923928" y="2500446"/>
            <a:ext cx="936104" cy="352490"/>
          </a:xfrm>
          <a:prstGeom prst="downArrow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55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Coral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reef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ecosystems</a:t>
            </a:r>
            <a:r>
              <a:rPr lang="fr-FR" sz="2000" dirty="0" smtClean="0">
                <a:solidFill>
                  <a:srgbClr val="FF8700"/>
                </a:solidFill>
              </a:rPr>
              <a:t> and </a:t>
            </a:r>
            <a:r>
              <a:rPr lang="fr-FR" sz="2000" dirty="0" err="1" smtClean="0">
                <a:solidFill>
                  <a:srgbClr val="FF8700"/>
                </a:solidFill>
              </a:rPr>
              <a:t>their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biodiversity</a:t>
            </a:r>
            <a:r>
              <a:rPr lang="fr-FR" sz="2000" dirty="0" smtClean="0">
                <a:solidFill>
                  <a:srgbClr val="FF8700"/>
                </a:solidFill>
              </a:rPr>
              <a:t>: </a:t>
            </a:r>
            <a:r>
              <a:rPr lang="fr-FR" sz="2000" dirty="0" err="1" smtClean="0">
                <a:solidFill>
                  <a:srgbClr val="FF8700"/>
                </a:solidFill>
              </a:rPr>
              <a:t>context</a:t>
            </a:r>
            <a:r>
              <a:rPr lang="fr-FR" sz="2000" dirty="0" smtClean="0">
                <a:solidFill>
                  <a:srgbClr val="FF8700"/>
                </a:solidFill>
              </a:rPr>
              <a:t> and issues</a:t>
            </a:r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688" y="1700808"/>
            <a:ext cx="90730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 ecosystem under numerous threats : </a:t>
            </a:r>
          </a:p>
          <a:p>
            <a:r>
              <a:rPr lang="en-GB" dirty="0" smtClean="0">
                <a:solidFill>
                  <a:srgbClr val="FF8700"/>
                </a:solidFill>
              </a:rPr>
              <a:t>Overfishing</a:t>
            </a:r>
            <a:r>
              <a:rPr lang="en-GB" dirty="0" smtClean="0"/>
              <a:t>, climate change, pollution, etc. </a:t>
            </a:r>
            <a:r>
              <a:rPr lang="fr-FR" sz="1400" i="1" dirty="0" smtClean="0"/>
              <a:t>(</a:t>
            </a:r>
            <a:r>
              <a:rPr lang="fr-FR" sz="1400" i="1" dirty="0" err="1"/>
              <a:t>e.g</a:t>
            </a:r>
            <a:r>
              <a:rPr lang="fr-FR" sz="1400" i="1" dirty="0"/>
              <a:t>. Jackson et al., 2001</a:t>
            </a:r>
            <a:r>
              <a:rPr lang="fr-FR" sz="1400" i="1" dirty="0" smtClean="0"/>
              <a:t>)</a:t>
            </a:r>
          </a:p>
          <a:p>
            <a:r>
              <a:rPr lang="fr-FR" dirty="0" smtClean="0">
                <a:sym typeface="Wingdings" pitchFamily="2" charset="2"/>
              </a:rPr>
              <a:t>	 </a:t>
            </a:r>
            <a:r>
              <a:rPr lang="fr-FR" dirty="0" err="1" smtClean="0">
                <a:sym typeface="Wingdings" pitchFamily="2" charset="2"/>
              </a:rPr>
              <a:t>Removal</a:t>
            </a:r>
            <a:r>
              <a:rPr lang="fr-FR" dirty="0" smtClean="0">
                <a:sym typeface="Wingdings" pitchFamily="2" charset="2"/>
              </a:rPr>
              <a:t> of key </a:t>
            </a:r>
            <a:r>
              <a:rPr lang="fr-FR" dirty="0" err="1" smtClean="0">
                <a:sym typeface="Wingdings" pitchFamily="2" charset="2"/>
              </a:rPr>
              <a:t>species</a:t>
            </a:r>
            <a:r>
              <a:rPr lang="fr-FR" dirty="0" smtClean="0">
                <a:sym typeface="Wingdings" pitchFamily="2" charset="2"/>
              </a:rPr>
              <a:t>: </a:t>
            </a:r>
            <a:r>
              <a:rPr lang="fr-FR" dirty="0" err="1" smtClean="0">
                <a:sym typeface="Wingdings" pitchFamily="2" charset="2"/>
              </a:rPr>
              <a:t>altered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functioning</a:t>
            </a:r>
            <a:endParaRPr lang="fr-FR" dirty="0" smtClean="0">
              <a:sym typeface="Wingdings" pitchFamily="2" charset="2"/>
            </a:endParaRPr>
          </a:p>
          <a:p>
            <a:endParaRPr lang="fr-FR" dirty="0">
              <a:sym typeface="Wingdings" pitchFamily="2" charset="2"/>
            </a:endParaRPr>
          </a:p>
          <a:p>
            <a:endParaRPr lang="fr-FR" dirty="0" smtClean="0">
              <a:sym typeface="Wingdings" pitchFamily="2" charset="2"/>
            </a:endParaRPr>
          </a:p>
          <a:p>
            <a:endParaRPr lang="fr-FR" dirty="0">
              <a:sym typeface="Wingdings" pitchFamily="2" charset="2"/>
            </a:endParaRPr>
          </a:p>
          <a:p>
            <a:endParaRPr lang="fr-FR" dirty="0">
              <a:sym typeface="Wingdings" pitchFamily="2" charset="2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2240" y="1556792"/>
            <a:ext cx="2057941" cy="171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139952" y="1540165"/>
            <a:ext cx="4784176" cy="4894478"/>
            <a:chOff x="1372000" y="233761"/>
            <a:chExt cx="6400000" cy="639047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2000" y="233761"/>
              <a:ext cx="6400000" cy="6390477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 rot="3099410">
              <a:off x="2379117" y="4958962"/>
              <a:ext cx="2009498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bg1"/>
                  </a:solidFill>
                </a:rPr>
                <a:t>Socio-Eco Axis 1</a:t>
              </a:r>
              <a:endParaRPr lang="en-GB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 rot="19762004">
              <a:off x="4471915" y="5140099"/>
              <a:ext cx="2569378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err="1" smtClean="0">
                  <a:solidFill>
                    <a:schemeClr val="bg1"/>
                  </a:solidFill>
                </a:rPr>
                <a:t>Biogeography</a:t>
              </a:r>
              <a:r>
                <a:rPr lang="fr-FR" sz="1600" b="1" dirty="0" smtClean="0">
                  <a:solidFill>
                    <a:schemeClr val="bg1"/>
                  </a:solidFill>
                </a:rPr>
                <a:t> Axis 1</a:t>
              </a:r>
              <a:endParaRPr lang="en-GB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 rot="4891045">
              <a:off x="1195968" y="2972229"/>
              <a:ext cx="2569378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err="1" smtClean="0">
                  <a:solidFill>
                    <a:schemeClr val="bg1"/>
                  </a:solidFill>
                </a:rPr>
                <a:t>FDw</a:t>
              </a:r>
              <a:endParaRPr lang="en-GB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50397" y="1430436"/>
            <a:ext cx="3744416" cy="3582740"/>
            <a:chOff x="150397" y="188640"/>
            <a:chExt cx="3744416" cy="358274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397" y="188640"/>
              <a:ext cx="3744416" cy="3582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222405" y="476672"/>
              <a:ext cx="3341483" cy="50405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8700"/>
                </a:solidFill>
              </a:rPr>
              <a:t>Interactions </a:t>
            </a:r>
            <a:r>
              <a:rPr lang="fr-FR" sz="2000" dirty="0" err="1" smtClean="0">
                <a:solidFill>
                  <a:srgbClr val="FF8700"/>
                </a:solidFill>
              </a:rPr>
              <a:t>between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76056" y="44624"/>
            <a:ext cx="2592288" cy="36933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Results</a:t>
            </a:r>
            <a:r>
              <a:rPr lang="fr-FR" dirty="0" smtClean="0"/>
              <a:t>/Discussion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63" y="61605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PDw</a:t>
            </a:r>
            <a:r>
              <a:rPr lang="fr-FR" dirty="0" smtClean="0"/>
              <a:t> </a:t>
            </a:r>
            <a:r>
              <a:rPr lang="fr-FR" dirty="0" err="1" smtClean="0"/>
              <a:t>Scaridae</a:t>
            </a:r>
            <a:endParaRPr lang="en-GB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" y="935492"/>
            <a:ext cx="4005353" cy="3822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3344710" y="1772816"/>
            <a:ext cx="5177729" cy="4901076"/>
            <a:chOff x="1583668" y="158481"/>
            <a:chExt cx="6400000" cy="639047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3668" y="158481"/>
              <a:ext cx="6400000" cy="639047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 rot="3099410">
              <a:off x="2590269" y="4801126"/>
              <a:ext cx="2015516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bg1"/>
                  </a:solidFill>
                </a:rPr>
                <a:t>Socio-Eco Axis 1</a:t>
              </a:r>
              <a:endParaRPr lang="en-GB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 rot="19856945">
              <a:off x="5086932" y="5034949"/>
              <a:ext cx="2015516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bg1"/>
                  </a:solidFill>
                </a:rPr>
                <a:t>Habitat Axis 1</a:t>
              </a:r>
              <a:endParaRPr lang="en-GB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 rot="4983134">
              <a:off x="1477915" y="2670936"/>
              <a:ext cx="2015516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err="1" smtClean="0">
                  <a:solidFill>
                    <a:schemeClr val="bg1"/>
                  </a:solidFill>
                </a:rPr>
                <a:t>PDw</a:t>
              </a:r>
              <a:r>
                <a:rPr lang="fr-FR" sz="1600" b="1" dirty="0" smtClean="0">
                  <a:solidFill>
                    <a:schemeClr val="bg1"/>
                  </a:solidFill>
                </a:rPr>
                <a:t> </a:t>
              </a:r>
              <a:r>
                <a:rPr lang="fr-FR" sz="1600" b="1" dirty="0" err="1" smtClean="0">
                  <a:solidFill>
                    <a:schemeClr val="bg1"/>
                  </a:solidFill>
                </a:rPr>
                <a:t>Scaridae</a:t>
              </a:r>
              <a:endParaRPr lang="en-GB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6381" y="1268760"/>
            <a:ext cx="3557507" cy="576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7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9"/>
          <p:cNvGrpSpPr/>
          <p:nvPr/>
        </p:nvGrpSpPr>
        <p:grpSpPr>
          <a:xfrm>
            <a:off x="428596" y="3205816"/>
            <a:ext cx="8570324" cy="1141560"/>
            <a:chOff x="428596" y="2924280"/>
            <a:chExt cx="8570324" cy="1141560"/>
          </a:xfrm>
        </p:grpSpPr>
        <p:sp>
          <p:nvSpPr>
            <p:cNvPr id="242" name="CustomShape 1"/>
            <p:cNvSpPr/>
            <p:nvPr/>
          </p:nvSpPr>
          <p:spPr>
            <a:xfrm>
              <a:off x="5292720" y="3068640"/>
              <a:ext cx="863280" cy="516600"/>
            </a:xfrm>
            <a:prstGeom prst="rect">
              <a:avLst/>
            </a:prstGeom>
            <a:solidFill>
              <a:srgbClr val="FFFFFF"/>
            </a:solidFill>
          </p:spPr>
          <p:txBody>
            <a:bodyPr lIns="90000" tIns="45000" rIns="90000" bIns="45000"/>
            <a:lstStyle/>
            <a:p>
              <a:pPr algn="ctr"/>
              <a:r>
                <a:rPr lang="fr-FR" sz="1400" dirty="0" err="1" smtClean="0">
                  <a:solidFill>
                    <a:srgbClr val="002060"/>
                  </a:solidFill>
                </a:rPr>
                <a:t>Species</a:t>
              </a:r>
              <a:r>
                <a:rPr lang="fr-FR" sz="1400" dirty="0" smtClean="0">
                  <a:solidFill>
                    <a:srgbClr val="002060"/>
                  </a:solidFill>
                </a:rPr>
                <a:t> </a:t>
              </a:r>
              <a:r>
                <a:rPr lang="fr-FR" sz="1400" dirty="0" err="1" smtClean="0">
                  <a:solidFill>
                    <a:srgbClr val="002060"/>
                  </a:solidFill>
                </a:rPr>
                <a:t>role</a:t>
              </a:r>
              <a:endParaRPr dirty="0">
                <a:solidFill>
                  <a:srgbClr val="002060"/>
                </a:solidFill>
              </a:endParaRPr>
            </a:p>
          </p:txBody>
        </p:sp>
        <p:sp>
          <p:nvSpPr>
            <p:cNvPr id="245" name="CustomShape 4"/>
            <p:cNvSpPr/>
            <p:nvPr/>
          </p:nvSpPr>
          <p:spPr>
            <a:xfrm>
              <a:off x="6588000" y="3144960"/>
              <a:ext cx="2410920" cy="75312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 err="1" smtClean="0">
                  <a:latin typeface="+mj-lt"/>
                </a:rPr>
                <a:t>Ecosystem</a:t>
              </a:r>
              <a:r>
                <a:rPr lang="fr-FR" b="1" dirty="0" smtClean="0">
                  <a:latin typeface="+mj-lt"/>
                </a:rPr>
                <a:t> </a:t>
              </a:r>
              <a:r>
                <a:rPr lang="fr-FR" b="1" dirty="0" err="1" smtClean="0">
                  <a:latin typeface="+mj-lt"/>
                </a:rPr>
                <a:t>functioning</a:t>
              </a:r>
              <a:endParaRPr lang="fr-FR" b="1" dirty="0">
                <a:latin typeface="+mj-lt"/>
              </a:endParaRPr>
            </a:p>
          </p:txBody>
        </p:sp>
        <p:sp>
          <p:nvSpPr>
            <p:cNvPr id="248" name="Line 7"/>
            <p:cNvSpPr/>
            <p:nvPr/>
          </p:nvSpPr>
          <p:spPr>
            <a:xfrm flipV="1">
              <a:off x="5219640" y="3500280"/>
              <a:ext cx="1224000" cy="360360"/>
            </a:xfrm>
            <a:prstGeom prst="line">
              <a:avLst/>
            </a:prstGeom>
            <a:ln w="57240">
              <a:solidFill>
                <a:schemeClr val="tx1"/>
              </a:solidFill>
              <a:round/>
              <a:tailEnd type="triangle" w="med" len="med"/>
            </a:ln>
          </p:spPr>
        </p:sp>
        <p:sp>
          <p:nvSpPr>
            <p:cNvPr id="252" name="CustomShape 11"/>
            <p:cNvSpPr/>
            <p:nvPr/>
          </p:nvSpPr>
          <p:spPr>
            <a:xfrm>
              <a:off x="428596" y="2924280"/>
              <a:ext cx="4719404" cy="114156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olid"/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>
                  <a:latin typeface="+mj-lt"/>
                </a:rPr>
                <a:t>Structure </a:t>
              </a:r>
              <a:r>
                <a:rPr lang="fr-FR" b="1" dirty="0" smtClean="0">
                  <a:latin typeface="+mj-lt"/>
                </a:rPr>
                <a:t>and </a:t>
              </a:r>
              <a:r>
                <a:rPr lang="en-US" b="1" dirty="0" smtClean="0">
                  <a:latin typeface="+mj-lt"/>
                </a:rPr>
                <a:t>community</a:t>
              </a:r>
              <a:r>
                <a:rPr lang="fr-FR" b="1" dirty="0" smtClean="0">
                  <a:latin typeface="+mj-lt"/>
                </a:rPr>
                <a:t> organisation </a:t>
              </a:r>
              <a:endParaRPr lang="fr-FR" b="1" dirty="0">
                <a:latin typeface="+mj-lt"/>
              </a:endParaRPr>
            </a:p>
            <a:p>
              <a:pPr algn="ctr"/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(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taxonomic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, 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functional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, 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genetic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 </a:t>
              </a:r>
              <a:r>
                <a:rPr lang="fr-FR" sz="1400" b="1" i="1" dirty="0" smtClean="0">
                  <a:solidFill>
                    <a:srgbClr val="FFC000"/>
                  </a:solidFill>
                  <a:latin typeface="+mj-lt"/>
                </a:rPr>
                <a:t>(phylo-)</a:t>
              </a:r>
              <a:r>
                <a:rPr lang="fr-FR" b="1" i="1" dirty="0" smtClean="0">
                  <a:solidFill>
                    <a:srgbClr val="FFC000"/>
                  </a:solidFill>
                  <a:latin typeface="+mj-lt"/>
                </a:rPr>
                <a:t>)</a:t>
              </a:r>
            </a:p>
            <a:p>
              <a:pPr algn="ctr"/>
              <a:r>
                <a:rPr lang="fr-FR" sz="1400" b="1" i="1" dirty="0" err="1" smtClean="0"/>
                <a:t>Ecosystem</a:t>
              </a:r>
              <a:r>
                <a:rPr lang="fr-FR" sz="1400" b="1" i="1" dirty="0" smtClean="0"/>
                <a:t> </a:t>
              </a:r>
              <a:r>
                <a:rPr lang="fr-FR" sz="1400" b="1" i="1" dirty="0" err="1" smtClean="0"/>
                <a:t>functioning</a:t>
              </a:r>
              <a:r>
                <a:rPr lang="fr-FR" sz="1400" b="1" i="1" dirty="0" smtClean="0"/>
                <a:t> </a:t>
              </a:r>
              <a:r>
                <a:rPr lang="fr-FR" sz="1400" b="1" i="1" dirty="0" err="1" smtClean="0"/>
                <a:t>proxies</a:t>
              </a:r>
              <a:endParaRPr lang="fr-FR" sz="1400" b="1" i="1" dirty="0" smtClean="0"/>
            </a:p>
            <a:p>
              <a:pPr algn="ctr"/>
              <a:endParaRPr lang="fr-FR" sz="1100" b="1" i="1" dirty="0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</p:grpSp>
      <p:cxnSp>
        <p:nvCxnSpPr>
          <p:cNvPr id="24" name="Forme 96"/>
          <p:cNvCxnSpPr/>
          <p:nvPr/>
        </p:nvCxnSpPr>
        <p:spPr>
          <a:xfrm rot="5400000">
            <a:off x="3275856" y="692696"/>
            <a:ext cx="288032" cy="1588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87624" y="400506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Cardinale et al., 2012 for a </a:t>
            </a:r>
            <a:r>
              <a:rPr lang="fr-FR" sz="1400" dirty="0" err="1" smtClean="0"/>
              <a:t>review</a:t>
            </a:r>
            <a:r>
              <a:rPr lang="fr-FR" sz="1400" dirty="0" smtClean="0"/>
              <a:t> (</a:t>
            </a:r>
            <a:r>
              <a:rPr lang="fr-FR" sz="1400" i="1" dirty="0" smtClean="0"/>
              <a:t>Nature</a:t>
            </a:r>
            <a:r>
              <a:rPr lang="fr-FR" sz="1400" dirty="0" smtClean="0"/>
              <a:t>)</a:t>
            </a:r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2" name="TextBox 11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0094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9"/>
          <p:cNvGrpSpPr/>
          <p:nvPr/>
        </p:nvGrpSpPr>
        <p:grpSpPr>
          <a:xfrm>
            <a:off x="428596" y="1478536"/>
            <a:ext cx="8570324" cy="4236480"/>
            <a:chOff x="428596" y="1197000"/>
            <a:chExt cx="8570324" cy="4236480"/>
          </a:xfrm>
        </p:grpSpPr>
        <p:sp>
          <p:nvSpPr>
            <p:cNvPr id="242" name="CustomShape 1"/>
            <p:cNvSpPr/>
            <p:nvPr/>
          </p:nvSpPr>
          <p:spPr>
            <a:xfrm>
              <a:off x="5292720" y="3068640"/>
              <a:ext cx="863280" cy="516600"/>
            </a:xfrm>
            <a:prstGeom prst="rect">
              <a:avLst/>
            </a:prstGeom>
            <a:solidFill>
              <a:srgbClr val="FFFFFF"/>
            </a:solidFill>
          </p:spPr>
          <p:txBody>
            <a:bodyPr lIns="90000" tIns="45000" rIns="90000" bIns="45000"/>
            <a:lstStyle/>
            <a:p>
              <a:pPr algn="ctr"/>
              <a:r>
                <a:rPr lang="fr-FR" sz="1400" dirty="0" err="1" smtClean="0">
                  <a:solidFill>
                    <a:srgbClr val="002060"/>
                  </a:solidFill>
                </a:rPr>
                <a:t>Species</a:t>
              </a:r>
              <a:r>
                <a:rPr lang="fr-FR" sz="1400" dirty="0" smtClean="0">
                  <a:solidFill>
                    <a:srgbClr val="002060"/>
                  </a:solidFill>
                </a:rPr>
                <a:t> </a:t>
              </a:r>
              <a:r>
                <a:rPr lang="fr-FR" sz="1400" dirty="0" err="1" smtClean="0">
                  <a:solidFill>
                    <a:srgbClr val="002060"/>
                  </a:solidFill>
                </a:rPr>
                <a:t>role</a:t>
              </a:r>
              <a:endParaRPr dirty="0">
                <a:solidFill>
                  <a:srgbClr val="002060"/>
                </a:solidFill>
              </a:endParaRPr>
            </a:p>
          </p:txBody>
        </p:sp>
        <p:sp>
          <p:nvSpPr>
            <p:cNvPr id="244" name="CustomShape 3"/>
            <p:cNvSpPr/>
            <p:nvPr/>
          </p:nvSpPr>
          <p:spPr>
            <a:xfrm>
              <a:off x="2268360" y="1197000"/>
              <a:ext cx="5400360" cy="364680"/>
            </a:xfrm>
            <a:prstGeom prst="rect">
              <a:avLst/>
            </a:prstGeom>
            <a:noFill/>
            <a:ln w="38100">
              <a:solidFill>
                <a:srgbClr val="FF8700"/>
              </a:solidFill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 smtClean="0">
                  <a:latin typeface="+mj-lt"/>
                </a:rPr>
                <a:t>Natural environnemental </a:t>
              </a:r>
              <a:r>
                <a:rPr lang="fr-FR" b="1" dirty="0" err="1" smtClean="0">
                  <a:latin typeface="+mj-lt"/>
                </a:rPr>
                <a:t>factors</a:t>
              </a:r>
              <a:endParaRPr lang="fr-FR" b="1" dirty="0">
                <a:latin typeface="+mj-lt"/>
              </a:endParaRPr>
            </a:p>
          </p:txBody>
        </p:sp>
        <p:sp>
          <p:nvSpPr>
            <p:cNvPr id="245" name="CustomShape 4"/>
            <p:cNvSpPr/>
            <p:nvPr/>
          </p:nvSpPr>
          <p:spPr>
            <a:xfrm>
              <a:off x="6588000" y="3144960"/>
              <a:ext cx="2410920" cy="75312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 err="1" smtClean="0">
                  <a:latin typeface="+mj-lt"/>
                </a:rPr>
                <a:t>Ecosystem</a:t>
              </a:r>
              <a:r>
                <a:rPr lang="fr-FR" b="1" dirty="0" smtClean="0">
                  <a:latin typeface="+mj-lt"/>
                </a:rPr>
                <a:t> </a:t>
              </a:r>
              <a:r>
                <a:rPr lang="fr-FR" b="1" dirty="0" err="1" smtClean="0">
                  <a:latin typeface="+mj-lt"/>
                </a:rPr>
                <a:t>functioning</a:t>
              </a:r>
              <a:endParaRPr lang="fr-FR" b="1" dirty="0">
                <a:latin typeface="+mj-lt"/>
              </a:endParaRPr>
            </a:p>
          </p:txBody>
        </p:sp>
        <p:sp>
          <p:nvSpPr>
            <p:cNvPr id="246" name="Line 5"/>
            <p:cNvSpPr/>
            <p:nvPr/>
          </p:nvSpPr>
          <p:spPr>
            <a:xfrm flipH="1">
              <a:off x="3203280" y="1699920"/>
              <a:ext cx="576360" cy="1081080"/>
            </a:xfrm>
            <a:prstGeom prst="line">
              <a:avLst/>
            </a:prstGeom>
            <a:ln w="57240">
              <a:solidFill>
                <a:srgbClr val="FF8700"/>
              </a:solidFill>
              <a:round/>
              <a:tailEnd type="triangle" w="med" len="med"/>
            </a:ln>
          </p:spPr>
        </p:sp>
        <p:sp>
          <p:nvSpPr>
            <p:cNvPr id="247" name="Line 6"/>
            <p:cNvSpPr/>
            <p:nvPr/>
          </p:nvSpPr>
          <p:spPr>
            <a:xfrm>
              <a:off x="6300720" y="1699920"/>
              <a:ext cx="358560" cy="1081080"/>
            </a:xfrm>
            <a:prstGeom prst="line">
              <a:avLst/>
            </a:prstGeom>
            <a:ln w="57240">
              <a:solidFill>
                <a:schemeClr val="tx1"/>
              </a:solidFill>
              <a:round/>
              <a:tailEnd type="triangle" w="med" len="med"/>
            </a:ln>
          </p:spPr>
        </p:sp>
        <p:sp>
          <p:nvSpPr>
            <p:cNvPr id="248" name="Line 7"/>
            <p:cNvSpPr/>
            <p:nvPr/>
          </p:nvSpPr>
          <p:spPr>
            <a:xfrm flipV="1">
              <a:off x="5219640" y="3500280"/>
              <a:ext cx="1224000" cy="360360"/>
            </a:xfrm>
            <a:prstGeom prst="line">
              <a:avLst/>
            </a:prstGeom>
            <a:ln w="57240">
              <a:solidFill>
                <a:schemeClr val="tx1"/>
              </a:solidFill>
              <a:round/>
              <a:tailEnd type="triangle" w="med" len="med"/>
            </a:ln>
          </p:spPr>
        </p:sp>
        <p:sp>
          <p:nvSpPr>
            <p:cNvPr id="249" name="CustomShape 8"/>
            <p:cNvSpPr/>
            <p:nvPr/>
          </p:nvSpPr>
          <p:spPr>
            <a:xfrm>
              <a:off x="2195640" y="5068800"/>
              <a:ext cx="5400360" cy="364680"/>
            </a:xfrm>
            <a:prstGeom prst="rect">
              <a:avLst/>
            </a:prstGeom>
            <a:noFill/>
            <a:ln w="38100">
              <a:solidFill>
                <a:srgbClr val="FF8700"/>
              </a:solidFill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 err="1" smtClean="0">
                  <a:latin typeface="+mj-lt"/>
                </a:rPr>
                <a:t>Anthropogenic</a:t>
              </a:r>
              <a:r>
                <a:rPr lang="fr-FR" b="1" dirty="0" smtClean="0">
                  <a:latin typeface="+mj-lt"/>
                </a:rPr>
                <a:t> </a:t>
              </a:r>
              <a:r>
                <a:rPr lang="fr-FR" b="1" dirty="0" err="1" smtClean="0">
                  <a:latin typeface="+mj-lt"/>
                </a:rPr>
                <a:t>factors</a:t>
              </a:r>
              <a:endParaRPr lang="fr-FR" b="1" dirty="0">
                <a:latin typeface="+mj-lt"/>
              </a:endParaRPr>
            </a:p>
          </p:txBody>
        </p:sp>
        <p:sp>
          <p:nvSpPr>
            <p:cNvPr id="250" name="Line 9"/>
            <p:cNvSpPr/>
            <p:nvPr/>
          </p:nvSpPr>
          <p:spPr>
            <a:xfrm flipH="1" flipV="1">
              <a:off x="3203280" y="4149720"/>
              <a:ext cx="432000" cy="792000"/>
            </a:xfrm>
            <a:prstGeom prst="line">
              <a:avLst/>
            </a:prstGeom>
            <a:ln w="57240">
              <a:solidFill>
                <a:srgbClr val="FF8700"/>
              </a:solidFill>
              <a:round/>
              <a:tailEnd type="triangle" w="med" len="med"/>
            </a:ln>
          </p:spPr>
        </p:sp>
        <p:sp>
          <p:nvSpPr>
            <p:cNvPr id="251" name="Line 10"/>
            <p:cNvSpPr/>
            <p:nvPr/>
          </p:nvSpPr>
          <p:spPr>
            <a:xfrm flipV="1">
              <a:off x="6372000" y="4005000"/>
              <a:ext cx="432000" cy="936720"/>
            </a:xfrm>
            <a:prstGeom prst="line">
              <a:avLst/>
            </a:prstGeom>
            <a:ln w="57240">
              <a:solidFill>
                <a:schemeClr val="tx1"/>
              </a:solidFill>
              <a:round/>
              <a:tailEnd type="triangle" w="med" len="med"/>
            </a:ln>
          </p:spPr>
        </p:sp>
        <p:sp>
          <p:nvSpPr>
            <p:cNvPr id="252" name="CustomShape 11"/>
            <p:cNvSpPr/>
            <p:nvPr/>
          </p:nvSpPr>
          <p:spPr>
            <a:xfrm>
              <a:off x="428596" y="2924280"/>
              <a:ext cx="4719404" cy="1141560"/>
            </a:xfrm>
            <a:prstGeom prst="rect">
              <a:avLst/>
            </a:prstGeom>
            <a:noFill/>
            <a:ln w="38100">
              <a:solidFill>
                <a:srgbClr val="FF8700"/>
              </a:solidFill>
              <a:prstDash val="dash"/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>
                  <a:latin typeface="+mj-lt"/>
                </a:rPr>
                <a:t>Structure </a:t>
              </a:r>
              <a:r>
                <a:rPr lang="fr-FR" b="1" dirty="0" smtClean="0">
                  <a:latin typeface="+mj-lt"/>
                </a:rPr>
                <a:t>and </a:t>
              </a:r>
              <a:r>
                <a:rPr lang="fr-FR" b="1" dirty="0" err="1" smtClean="0">
                  <a:latin typeface="+mj-lt"/>
                </a:rPr>
                <a:t>community</a:t>
              </a:r>
              <a:r>
                <a:rPr lang="fr-FR" b="1" dirty="0" smtClean="0">
                  <a:latin typeface="+mj-lt"/>
                </a:rPr>
                <a:t> organisation </a:t>
              </a:r>
              <a:endParaRPr lang="fr-FR" b="1" dirty="0">
                <a:latin typeface="+mj-lt"/>
              </a:endParaRPr>
            </a:p>
            <a:p>
              <a:pPr algn="ctr"/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(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taxonomic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, 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functional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, 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genetic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 </a:t>
              </a:r>
              <a:r>
                <a:rPr lang="fr-FR" sz="1400" b="1" i="1" dirty="0" smtClean="0">
                  <a:solidFill>
                    <a:srgbClr val="FFC000"/>
                  </a:solidFill>
                  <a:latin typeface="+mj-lt"/>
                </a:rPr>
                <a:t>(phylo-)</a:t>
              </a:r>
              <a:r>
                <a:rPr lang="fr-FR" b="1" i="1" dirty="0" smtClean="0">
                  <a:solidFill>
                    <a:srgbClr val="FFC000"/>
                  </a:solidFill>
                  <a:latin typeface="+mj-lt"/>
                </a:rPr>
                <a:t>)</a:t>
              </a:r>
            </a:p>
            <a:p>
              <a:pPr algn="ctr"/>
              <a:r>
                <a:rPr lang="fr-FR" sz="1400" b="1" i="1" dirty="0" err="1" smtClean="0"/>
                <a:t>Ecosystem</a:t>
              </a:r>
              <a:r>
                <a:rPr lang="fr-FR" sz="1400" b="1" i="1" dirty="0" smtClean="0"/>
                <a:t> </a:t>
              </a:r>
              <a:r>
                <a:rPr lang="fr-FR" sz="1400" b="1" i="1" dirty="0" err="1" smtClean="0"/>
                <a:t>functioning</a:t>
              </a:r>
              <a:r>
                <a:rPr lang="fr-FR" sz="1400" b="1" i="1" dirty="0" smtClean="0"/>
                <a:t> </a:t>
              </a:r>
              <a:r>
                <a:rPr lang="fr-FR" sz="1400" b="1" i="1" dirty="0" err="1" smtClean="0"/>
                <a:t>proxies</a:t>
              </a:r>
              <a:endParaRPr lang="fr-FR" sz="1400" b="1" i="1" dirty="0" smtClean="0"/>
            </a:p>
            <a:p>
              <a:pPr algn="ctr"/>
              <a:endParaRPr lang="fr-FR" sz="1100" b="1" i="1" dirty="0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</p:grpSp>
      <p:cxnSp>
        <p:nvCxnSpPr>
          <p:cNvPr id="24" name="Forme 96"/>
          <p:cNvCxnSpPr/>
          <p:nvPr/>
        </p:nvCxnSpPr>
        <p:spPr>
          <a:xfrm rot="5400000">
            <a:off x="3275856" y="692696"/>
            <a:ext cx="288032" cy="1588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87624" y="400506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Cardinale et al., 2012 for a </a:t>
            </a:r>
            <a:r>
              <a:rPr lang="fr-FR" sz="1400" dirty="0" err="1" smtClean="0"/>
              <a:t>review</a:t>
            </a:r>
            <a:r>
              <a:rPr lang="fr-FR" sz="1400" dirty="0" smtClean="0"/>
              <a:t> (</a:t>
            </a:r>
            <a:r>
              <a:rPr lang="fr-FR" sz="1400" i="1" dirty="0" smtClean="0"/>
              <a:t>Nature</a:t>
            </a:r>
            <a:r>
              <a:rPr lang="fr-FR" sz="1400" dirty="0" smtClean="0"/>
              <a:t>)</a:t>
            </a:r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19" name="TextBox 18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08928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9"/>
          <p:cNvGrpSpPr/>
          <p:nvPr/>
        </p:nvGrpSpPr>
        <p:grpSpPr>
          <a:xfrm>
            <a:off x="428596" y="1478536"/>
            <a:ext cx="8570324" cy="4236480"/>
            <a:chOff x="428596" y="1197000"/>
            <a:chExt cx="8570324" cy="4236480"/>
          </a:xfrm>
        </p:grpSpPr>
        <p:sp>
          <p:nvSpPr>
            <p:cNvPr id="242" name="CustomShape 1"/>
            <p:cNvSpPr/>
            <p:nvPr/>
          </p:nvSpPr>
          <p:spPr>
            <a:xfrm>
              <a:off x="5292720" y="3068640"/>
              <a:ext cx="863280" cy="516600"/>
            </a:xfrm>
            <a:prstGeom prst="rect">
              <a:avLst/>
            </a:prstGeom>
            <a:solidFill>
              <a:srgbClr val="FFFFFF"/>
            </a:solidFill>
          </p:spPr>
          <p:txBody>
            <a:bodyPr lIns="90000" tIns="45000" rIns="90000" bIns="45000"/>
            <a:lstStyle/>
            <a:p>
              <a:pPr algn="ctr"/>
              <a:r>
                <a:rPr lang="fr-FR" sz="1400" dirty="0" err="1" smtClean="0">
                  <a:solidFill>
                    <a:srgbClr val="002060"/>
                  </a:solidFill>
                </a:rPr>
                <a:t>Species</a:t>
              </a:r>
              <a:r>
                <a:rPr lang="fr-FR" sz="1400" dirty="0" smtClean="0">
                  <a:solidFill>
                    <a:srgbClr val="002060"/>
                  </a:solidFill>
                </a:rPr>
                <a:t> </a:t>
              </a:r>
              <a:r>
                <a:rPr lang="fr-FR" sz="1400" dirty="0" err="1" smtClean="0">
                  <a:solidFill>
                    <a:srgbClr val="002060"/>
                  </a:solidFill>
                </a:rPr>
                <a:t>role</a:t>
              </a:r>
              <a:endParaRPr dirty="0">
                <a:solidFill>
                  <a:srgbClr val="002060"/>
                </a:solidFill>
              </a:endParaRPr>
            </a:p>
          </p:txBody>
        </p:sp>
        <p:sp>
          <p:nvSpPr>
            <p:cNvPr id="244" name="CustomShape 3"/>
            <p:cNvSpPr/>
            <p:nvPr/>
          </p:nvSpPr>
          <p:spPr>
            <a:xfrm>
              <a:off x="2268360" y="1197000"/>
              <a:ext cx="5400360" cy="364680"/>
            </a:xfrm>
            <a:prstGeom prst="rect">
              <a:avLst/>
            </a:prstGeom>
            <a:noFill/>
            <a:ln w="38100">
              <a:solidFill>
                <a:srgbClr val="FF8700"/>
              </a:solidFill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 smtClean="0">
                  <a:latin typeface="+mj-lt"/>
                </a:rPr>
                <a:t>Natural environnemental </a:t>
              </a:r>
              <a:r>
                <a:rPr lang="fr-FR" b="1" dirty="0" err="1" smtClean="0">
                  <a:latin typeface="+mj-lt"/>
                </a:rPr>
                <a:t>factors</a:t>
              </a:r>
              <a:endParaRPr lang="fr-FR" b="1" dirty="0">
                <a:latin typeface="+mj-lt"/>
              </a:endParaRPr>
            </a:p>
          </p:txBody>
        </p:sp>
        <p:sp>
          <p:nvSpPr>
            <p:cNvPr id="245" name="CustomShape 4"/>
            <p:cNvSpPr/>
            <p:nvPr/>
          </p:nvSpPr>
          <p:spPr>
            <a:xfrm>
              <a:off x="6588000" y="3144960"/>
              <a:ext cx="2410920" cy="75312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 err="1" smtClean="0">
                  <a:latin typeface="+mj-lt"/>
                </a:rPr>
                <a:t>Ecosystem</a:t>
              </a:r>
              <a:r>
                <a:rPr lang="fr-FR" b="1" dirty="0" smtClean="0">
                  <a:latin typeface="+mj-lt"/>
                </a:rPr>
                <a:t> </a:t>
              </a:r>
              <a:r>
                <a:rPr lang="fr-FR" b="1" dirty="0" err="1" smtClean="0">
                  <a:latin typeface="+mj-lt"/>
                </a:rPr>
                <a:t>functioning</a:t>
              </a:r>
              <a:endParaRPr lang="fr-FR" b="1" dirty="0">
                <a:latin typeface="+mj-lt"/>
              </a:endParaRPr>
            </a:p>
          </p:txBody>
        </p:sp>
        <p:sp>
          <p:nvSpPr>
            <p:cNvPr id="246" name="Line 5"/>
            <p:cNvSpPr/>
            <p:nvPr/>
          </p:nvSpPr>
          <p:spPr>
            <a:xfrm flipH="1">
              <a:off x="3203280" y="1699920"/>
              <a:ext cx="576360" cy="1081080"/>
            </a:xfrm>
            <a:prstGeom prst="line">
              <a:avLst/>
            </a:prstGeom>
            <a:ln w="57240">
              <a:solidFill>
                <a:srgbClr val="FF8700"/>
              </a:solidFill>
              <a:round/>
              <a:tailEnd type="triangle" w="med" len="med"/>
            </a:ln>
          </p:spPr>
        </p:sp>
        <p:sp>
          <p:nvSpPr>
            <p:cNvPr id="247" name="Line 6"/>
            <p:cNvSpPr/>
            <p:nvPr/>
          </p:nvSpPr>
          <p:spPr>
            <a:xfrm>
              <a:off x="6300720" y="1699920"/>
              <a:ext cx="358560" cy="1081080"/>
            </a:xfrm>
            <a:prstGeom prst="line">
              <a:avLst/>
            </a:prstGeom>
            <a:ln w="57240">
              <a:solidFill>
                <a:schemeClr val="tx1"/>
              </a:solidFill>
              <a:round/>
              <a:tailEnd type="triangle" w="med" len="med"/>
            </a:ln>
          </p:spPr>
        </p:sp>
        <p:sp>
          <p:nvSpPr>
            <p:cNvPr id="248" name="Line 7"/>
            <p:cNvSpPr/>
            <p:nvPr/>
          </p:nvSpPr>
          <p:spPr>
            <a:xfrm flipV="1">
              <a:off x="5219640" y="3500280"/>
              <a:ext cx="1224000" cy="360360"/>
            </a:xfrm>
            <a:prstGeom prst="line">
              <a:avLst/>
            </a:prstGeom>
            <a:ln w="57240">
              <a:solidFill>
                <a:schemeClr val="tx1"/>
              </a:solidFill>
              <a:round/>
              <a:tailEnd type="triangle" w="med" len="med"/>
            </a:ln>
          </p:spPr>
        </p:sp>
        <p:sp>
          <p:nvSpPr>
            <p:cNvPr id="249" name="CustomShape 8"/>
            <p:cNvSpPr/>
            <p:nvPr/>
          </p:nvSpPr>
          <p:spPr>
            <a:xfrm>
              <a:off x="2195640" y="5068800"/>
              <a:ext cx="5400360" cy="364680"/>
            </a:xfrm>
            <a:prstGeom prst="rect">
              <a:avLst/>
            </a:prstGeom>
            <a:noFill/>
            <a:ln w="38100">
              <a:solidFill>
                <a:srgbClr val="FF8700"/>
              </a:solidFill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 err="1" smtClean="0">
                  <a:latin typeface="+mj-lt"/>
                </a:rPr>
                <a:t>Anthropogenic</a:t>
              </a:r>
              <a:r>
                <a:rPr lang="fr-FR" b="1" dirty="0" smtClean="0">
                  <a:latin typeface="+mj-lt"/>
                </a:rPr>
                <a:t> </a:t>
              </a:r>
              <a:r>
                <a:rPr lang="fr-FR" b="1" dirty="0" err="1" smtClean="0">
                  <a:latin typeface="+mj-lt"/>
                </a:rPr>
                <a:t>factors</a:t>
              </a:r>
              <a:endParaRPr lang="fr-FR" b="1" dirty="0">
                <a:latin typeface="+mj-lt"/>
              </a:endParaRPr>
            </a:p>
          </p:txBody>
        </p:sp>
        <p:sp>
          <p:nvSpPr>
            <p:cNvPr id="250" name="Line 9"/>
            <p:cNvSpPr/>
            <p:nvPr/>
          </p:nvSpPr>
          <p:spPr>
            <a:xfrm flipH="1" flipV="1">
              <a:off x="3203280" y="4149720"/>
              <a:ext cx="432000" cy="792000"/>
            </a:xfrm>
            <a:prstGeom prst="line">
              <a:avLst/>
            </a:prstGeom>
            <a:ln w="57240">
              <a:solidFill>
                <a:srgbClr val="FF8700"/>
              </a:solidFill>
              <a:round/>
              <a:tailEnd type="triangle" w="med" len="med"/>
            </a:ln>
          </p:spPr>
        </p:sp>
        <p:sp>
          <p:nvSpPr>
            <p:cNvPr id="251" name="Line 10"/>
            <p:cNvSpPr/>
            <p:nvPr/>
          </p:nvSpPr>
          <p:spPr>
            <a:xfrm flipV="1">
              <a:off x="6372000" y="4005000"/>
              <a:ext cx="432000" cy="936720"/>
            </a:xfrm>
            <a:prstGeom prst="line">
              <a:avLst/>
            </a:prstGeom>
            <a:ln w="57240">
              <a:solidFill>
                <a:schemeClr val="tx1"/>
              </a:solidFill>
              <a:round/>
              <a:tailEnd type="triangle" w="med" len="med"/>
            </a:ln>
          </p:spPr>
        </p:sp>
        <p:sp>
          <p:nvSpPr>
            <p:cNvPr id="252" name="CustomShape 11"/>
            <p:cNvSpPr/>
            <p:nvPr/>
          </p:nvSpPr>
          <p:spPr>
            <a:xfrm>
              <a:off x="428596" y="2924280"/>
              <a:ext cx="4719404" cy="1141560"/>
            </a:xfrm>
            <a:prstGeom prst="rect">
              <a:avLst/>
            </a:prstGeom>
            <a:noFill/>
            <a:ln w="38100">
              <a:solidFill>
                <a:srgbClr val="FF8700"/>
              </a:solidFill>
              <a:prstDash val="dash"/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>
                  <a:latin typeface="+mj-lt"/>
                </a:rPr>
                <a:t>Structure </a:t>
              </a:r>
              <a:r>
                <a:rPr lang="fr-FR" b="1" dirty="0" smtClean="0">
                  <a:latin typeface="+mj-lt"/>
                </a:rPr>
                <a:t>and </a:t>
              </a:r>
              <a:r>
                <a:rPr lang="fr-FR" b="1" dirty="0" err="1" smtClean="0">
                  <a:latin typeface="+mj-lt"/>
                </a:rPr>
                <a:t>community</a:t>
              </a:r>
              <a:r>
                <a:rPr lang="fr-FR" b="1" dirty="0" smtClean="0">
                  <a:latin typeface="+mj-lt"/>
                </a:rPr>
                <a:t> organisation </a:t>
              </a:r>
              <a:endParaRPr lang="fr-FR" b="1" dirty="0">
                <a:latin typeface="+mj-lt"/>
              </a:endParaRPr>
            </a:p>
            <a:p>
              <a:pPr algn="ctr"/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(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taxonomic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, 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functional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, 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genetic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 </a:t>
              </a:r>
              <a:r>
                <a:rPr lang="fr-FR" sz="1400" b="1" i="1" dirty="0" smtClean="0">
                  <a:solidFill>
                    <a:srgbClr val="FFC000"/>
                  </a:solidFill>
                  <a:latin typeface="+mj-lt"/>
                </a:rPr>
                <a:t>(phylo-)</a:t>
              </a:r>
              <a:r>
                <a:rPr lang="fr-FR" b="1" i="1" dirty="0" smtClean="0">
                  <a:solidFill>
                    <a:srgbClr val="FFC000"/>
                  </a:solidFill>
                  <a:latin typeface="+mj-lt"/>
                </a:rPr>
                <a:t>)</a:t>
              </a:r>
            </a:p>
            <a:p>
              <a:pPr algn="ctr"/>
              <a:r>
                <a:rPr lang="fr-FR" sz="1400" b="1" i="1" dirty="0" err="1" smtClean="0"/>
                <a:t>Ecosystem</a:t>
              </a:r>
              <a:r>
                <a:rPr lang="fr-FR" sz="1400" b="1" i="1" dirty="0" smtClean="0"/>
                <a:t> </a:t>
              </a:r>
              <a:r>
                <a:rPr lang="fr-FR" sz="1400" b="1" i="1" dirty="0" err="1" smtClean="0"/>
                <a:t>functioning</a:t>
              </a:r>
              <a:r>
                <a:rPr lang="fr-FR" sz="1400" b="1" i="1" dirty="0" smtClean="0"/>
                <a:t> </a:t>
              </a:r>
              <a:r>
                <a:rPr lang="fr-FR" sz="1400" b="1" i="1" dirty="0" err="1" smtClean="0"/>
                <a:t>proxies</a:t>
              </a:r>
              <a:endParaRPr lang="fr-FR" sz="1400" b="1" i="1" dirty="0" smtClean="0"/>
            </a:p>
            <a:p>
              <a:pPr algn="ctr"/>
              <a:endParaRPr lang="fr-FR" sz="1100" b="1" i="1" dirty="0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</p:grpSp>
      <p:cxnSp>
        <p:nvCxnSpPr>
          <p:cNvPr id="24" name="Forme 96"/>
          <p:cNvCxnSpPr/>
          <p:nvPr/>
        </p:nvCxnSpPr>
        <p:spPr>
          <a:xfrm rot="5400000">
            <a:off x="3275856" y="692696"/>
            <a:ext cx="288032" cy="1588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stomShape 12"/>
          <p:cNvSpPr/>
          <p:nvPr/>
        </p:nvSpPr>
        <p:spPr>
          <a:xfrm>
            <a:off x="1331640" y="2270536"/>
            <a:ext cx="1800704" cy="654408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+mj-lt"/>
              </a:rPr>
              <a:t>Habitat</a:t>
            </a:r>
          </a:p>
          <a:p>
            <a:pPr algn="ctr"/>
            <a:r>
              <a:rPr lang="fr-FR" b="1" dirty="0" err="1" smtClean="0">
                <a:solidFill>
                  <a:srgbClr val="002060"/>
                </a:solidFill>
                <a:latin typeface="+mj-lt"/>
              </a:rPr>
              <a:t>Biogeography</a:t>
            </a:r>
            <a:endParaRPr lang="fr-FR" b="1" dirty="0" smtClean="0">
              <a:solidFill>
                <a:srgbClr val="002060"/>
              </a:solidFill>
              <a:latin typeface="+mj-lt"/>
            </a:endParaRPr>
          </a:p>
          <a:p>
            <a:pPr algn="ctr"/>
            <a:endParaRPr lang="fr-FR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" name="CustomShape 13"/>
          <p:cNvSpPr/>
          <p:nvPr/>
        </p:nvSpPr>
        <p:spPr>
          <a:xfrm>
            <a:off x="1042920" y="4712416"/>
            <a:ext cx="2160360" cy="36468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+mj-lt"/>
              </a:rPr>
              <a:t>Socio - </a:t>
            </a:r>
            <a:r>
              <a:rPr lang="fr-FR" b="1" dirty="0" err="1" smtClean="0">
                <a:solidFill>
                  <a:srgbClr val="002060"/>
                </a:solidFill>
                <a:latin typeface="+mj-lt"/>
              </a:rPr>
              <a:t>Economy</a:t>
            </a:r>
            <a:endParaRPr lang="fr-FR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400506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Cardinale et al., 2012 for a </a:t>
            </a:r>
            <a:r>
              <a:rPr lang="fr-FR" sz="1400" dirty="0" err="1" smtClean="0"/>
              <a:t>review</a:t>
            </a:r>
            <a:r>
              <a:rPr lang="fr-FR" sz="1400" dirty="0" smtClean="0"/>
              <a:t> (</a:t>
            </a:r>
            <a:r>
              <a:rPr lang="fr-FR" sz="1400" i="1" dirty="0" smtClean="0"/>
              <a:t>Nature</a:t>
            </a:r>
            <a:r>
              <a:rPr lang="fr-FR" sz="1400" dirty="0" smtClean="0"/>
              <a:t>)</a:t>
            </a:r>
            <a:endParaRPr lang="en-GB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23" name="TextBox 22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79941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9"/>
          <p:cNvGrpSpPr/>
          <p:nvPr/>
        </p:nvGrpSpPr>
        <p:grpSpPr>
          <a:xfrm>
            <a:off x="428596" y="1478536"/>
            <a:ext cx="8570324" cy="4236480"/>
            <a:chOff x="428596" y="1197000"/>
            <a:chExt cx="8570324" cy="4236480"/>
          </a:xfrm>
        </p:grpSpPr>
        <p:sp>
          <p:nvSpPr>
            <p:cNvPr id="242" name="CustomShape 1"/>
            <p:cNvSpPr/>
            <p:nvPr/>
          </p:nvSpPr>
          <p:spPr>
            <a:xfrm>
              <a:off x="5292720" y="3068640"/>
              <a:ext cx="863280" cy="516600"/>
            </a:xfrm>
            <a:prstGeom prst="rect">
              <a:avLst/>
            </a:prstGeom>
            <a:solidFill>
              <a:srgbClr val="FFFFFF"/>
            </a:solidFill>
          </p:spPr>
          <p:txBody>
            <a:bodyPr lIns="90000" tIns="45000" rIns="90000" bIns="45000"/>
            <a:lstStyle/>
            <a:p>
              <a:pPr algn="ctr"/>
              <a:r>
                <a:rPr lang="fr-FR" sz="1400" dirty="0" err="1" smtClean="0">
                  <a:solidFill>
                    <a:srgbClr val="002060"/>
                  </a:solidFill>
                </a:rPr>
                <a:t>Species</a:t>
              </a:r>
              <a:r>
                <a:rPr lang="fr-FR" sz="1400" dirty="0" smtClean="0">
                  <a:solidFill>
                    <a:srgbClr val="002060"/>
                  </a:solidFill>
                </a:rPr>
                <a:t> </a:t>
              </a:r>
              <a:r>
                <a:rPr lang="fr-FR" sz="1400" dirty="0" err="1" smtClean="0">
                  <a:solidFill>
                    <a:srgbClr val="002060"/>
                  </a:solidFill>
                </a:rPr>
                <a:t>role</a:t>
              </a:r>
              <a:endParaRPr dirty="0">
                <a:solidFill>
                  <a:srgbClr val="002060"/>
                </a:solidFill>
              </a:endParaRPr>
            </a:p>
          </p:txBody>
        </p:sp>
        <p:sp>
          <p:nvSpPr>
            <p:cNvPr id="244" name="CustomShape 3"/>
            <p:cNvSpPr/>
            <p:nvPr/>
          </p:nvSpPr>
          <p:spPr>
            <a:xfrm>
              <a:off x="2268360" y="1197000"/>
              <a:ext cx="5400360" cy="364680"/>
            </a:xfrm>
            <a:prstGeom prst="rect">
              <a:avLst/>
            </a:prstGeom>
            <a:noFill/>
            <a:ln w="38100">
              <a:solidFill>
                <a:srgbClr val="FF8700"/>
              </a:solidFill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 smtClean="0">
                  <a:latin typeface="+mj-lt"/>
                </a:rPr>
                <a:t>Natural environnemental </a:t>
              </a:r>
              <a:r>
                <a:rPr lang="fr-FR" b="1" dirty="0" err="1" smtClean="0">
                  <a:latin typeface="+mj-lt"/>
                </a:rPr>
                <a:t>factors</a:t>
              </a:r>
              <a:endParaRPr lang="fr-FR" b="1" dirty="0">
                <a:latin typeface="+mj-lt"/>
              </a:endParaRPr>
            </a:p>
          </p:txBody>
        </p:sp>
        <p:sp>
          <p:nvSpPr>
            <p:cNvPr id="245" name="CustomShape 4"/>
            <p:cNvSpPr/>
            <p:nvPr/>
          </p:nvSpPr>
          <p:spPr>
            <a:xfrm>
              <a:off x="6588000" y="3144960"/>
              <a:ext cx="2410920" cy="75312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 err="1" smtClean="0">
                  <a:latin typeface="+mj-lt"/>
                </a:rPr>
                <a:t>Ecosystem</a:t>
              </a:r>
              <a:r>
                <a:rPr lang="fr-FR" b="1" dirty="0" smtClean="0">
                  <a:latin typeface="+mj-lt"/>
                </a:rPr>
                <a:t> </a:t>
              </a:r>
              <a:r>
                <a:rPr lang="fr-FR" b="1" dirty="0" err="1" smtClean="0">
                  <a:latin typeface="+mj-lt"/>
                </a:rPr>
                <a:t>functioning</a:t>
              </a:r>
              <a:endParaRPr lang="fr-FR" b="1" dirty="0">
                <a:latin typeface="+mj-lt"/>
              </a:endParaRPr>
            </a:p>
          </p:txBody>
        </p:sp>
        <p:sp>
          <p:nvSpPr>
            <p:cNvPr id="246" name="Line 5"/>
            <p:cNvSpPr/>
            <p:nvPr/>
          </p:nvSpPr>
          <p:spPr>
            <a:xfrm flipH="1">
              <a:off x="3203280" y="1699920"/>
              <a:ext cx="576360" cy="1081080"/>
            </a:xfrm>
            <a:prstGeom prst="line">
              <a:avLst/>
            </a:prstGeom>
            <a:ln w="57240">
              <a:solidFill>
                <a:srgbClr val="FF8700"/>
              </a:solidFill>
              <a:round/>
              <a:tailEnd type="triangle" w="med" len="med"/>
            </a:ln>
          </p:spPr>
        </p:sp>
        <p:sp>
          <p:nvSpPr>
            <p:cNvPr id="247" name="Line 6"/>
            <p:cNvSpPr/>
            <p:nvPr/>
          </p:nvSpPr>
          <p:spPr>
            <a:xfrm>
              <a:off x="6300720" y="1699920"/>
              <a:ext cx="358560" cy="1081080"/>
            </a:xfrm>
            <a:prstGeom prst="line">
              <a:avLst/>
            </a:prstGeom>
            <a:ln w="57240">
              <a:solidFill>
                <a:schemeClr val="tx1"/>
              </a:solidFill>
              <a:round/>
              <a:tailEnd type="triangle" w="med" len="med"/>
            </a:ln>
          </p:spPr>
        </p:sp>
        <p:sp>
          <p:nvSpPr>
            <p:cNvPr id="248" name="Line 7"/>
            <p:cNvSpPr/>
            <p:nvPr/>
          </p:nvSpPr>
          <p:spPr>
            <a:xfrm flipV="1">
              <a:off x="5219640" y="3500280"/>
              <a:ext cx="1224000" cy="360360"/>
            </a:xfrm>
            <a:prstGeom prst="line">
              <a:avLst/>
            </a:prstGeom>
            <a:ln w="57240">
              <a:solidFill>
                <a:schemeClr val="tx1"/>
              </a:solidFill>
              <a:round/>
              <a:tailEnd type="triangle" w="med" len="med"/>
            </a:ln>
          </p:spPr>
        </p:sp>
        <p:sp>
          <p:nvSpPr>
            <p:cNvPr id="249" name="CustomShape 8"/>
            <p:cNvSpPr/>
            <p:nvPr/>
          </p:nvSpPr>
          <p:spPr>
            <a:xfrm>
              <a:off x="2195640" y="5068800"/>
              <a:ext cx="5400360" cy="364680"/>
            </a:xfrm>
            <a:prstGeom prst="rect">
              <a:avLst/>
            </a:prstGeom>
            <a:noFill/>
            <a:ln w="38100">
              <a:solidFill>
                <a:srgbClr val="FF8700"/>
              </a:solidFill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 err="1" smtClean="0">
                  <a:latin typeface="+mj-lt"/>
                </a:rPr>
                <a:t>Anthropogenic</a:t>
              </a:r>
              <a:r>
                <a:rPr lang="fr-FR" b="1" dirty="0" smtClean="0">
                  <a:latin typeface="+mj-lt"/>
                </a:rPr>
                <a:t> </a:t>
              </a:r>
              <a:r>
                <a:rPr lang="fr-FR" b="1" dirty="0" err="1" smtClean="0">
                  <a:latin typeface="+mj-lt"/>
                </a:rPr>
                <a:t>factors</a:t>
              </a:r>
              <a:endParaRPr lang="fr-FR" b="1" dirty="0">
                <a:latin typeface="+mj-lt"/>
              </a:endParaRPr>
            </a:p>
          </p:txBody>
        </p:sp>
        <p:sp>
          <p:nvSpPr>
            <p:cNvPr id="250" name="Line 9"/>
            <p:cNvSpPr/>
            <p:nvPr/>
          </p:nvSpPr>
          <p:spPr>
            <a:xfrm flipH="1" flipV="1">
              <a:off x="3203280" y="4149720"/>
              <a:ext cx="432000" cy="792000"/>
            </a:xfrm>
            <a:prstGeom prst="line">
              <a:avLst/>
            </a:prstGeom>
            <a:ln w="57240">
              <a:solidFill>
                <a:srgbClr val="FF8700"/>
              </a:solidFill>
              <a:round/>
              <a:tailEnd type="triangle" w="med" len="med"/>
            </a:ln>
          </p:spPr>
        </p:sp>
        <p:sp>
          <p:nvSpPr>
            <p:cNvPr id="251" name="Line 10"/>
            <p:cNvSpPr/>
            <p:nvPr/>
          </p:nvSpPr>
          <p:spPr>
            <a:xfrm flipV="1">
              <a:off x="6372000" y="4005000"/>
              <a:ext cx="432000" cy="936720"/>
            </a:xfrm>
            <a:prstGeom prst="line">
              <a:avLst/>
            </a:prstGeom>
            <a:ln w="57240">
              <a:solidFill>
                <a:schemeClr val="tx1"/>
              </a:solidFill>
              <a:round/>
              <a:tailEnd type="triangle" w="med" len="med"/>
            </a:ln>
          </p:spPr>
        </p:sp>
        <p:sp>
          <p:nvSpPr>
            <p:cNvPr id="252" name="CustomShape 11"/>
            <p:cNvSpPr/>
            <p:nvPr/>
          </p:nvSpPr>
          <p:spPr>
            <a:xfrm>
              <a:off x="428596" y="2924280"/>
              <a:ext cx="4719404" cy="1141560"/>
            </a:xfrm>
            <a:prstGeom prst="rect">
              <a:avLst/>
            </a:prstGeom>
            <a:noFill/>
            <a:ln w="38100">
              <a:solidFill>
                <a:srgbClr val="FF8700"/>
              </a:solidFill>
              <a:prstDash val="dash"/>
              <a:miter/>
            </a:ln>
          </p:spPr>
          <p:txBody>
            <a:bodyPr lIns="90000" tIns="45000" rIns="90000" bIns="45000"/>
            <a:lstStyle/>
            <a:p>
              <a:pPr algn="ctr"/>
              <a:r>
                <a:rPr lang="fr-FR" b="1" dirty="0">
                  <a:latin typeface="+mj-lt"/>
                </a:rPr>
                <a:t>Structure </a:t>
              </a:r>
              <a:r>
                <a:rPr lang="fr-FR" b="1" dirty="0" smtClean="0">
                  <a:latin typeface="+mj-lt"/>
                </a:rPr>
                <a:t>and </a:t>
              </a:r>
              <a:r>
                <a:rPr lang="fr-FR" b="1" dirty="0" err="1" smtClean="0">
                  <a:latin typeface="+mj-lt"/>
                </a:rPr>
                <a:t>communauty</a:t>
              </a:r>
              <a:r>
                <a:rPr lang="fr-FR" b="1" dirty="0" smtClean="0">
                  <a:latin typeface="+mj-lt"/>
                </a:rPr>
                <a:t> organisation </a:t>
              </a:r>
              <a:endParaRPr lang="fr-FR" b="1" dirty="0">
                <a:latin typeface="+mj-lt"/>
              </a:endParaRPr>
            </a:p>
            <a:p>
              <a:pPr algn="ctr"/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(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taxonomic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, 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functional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, </a:t>
              </a:r>
              <a:r>
                <a:rPr lang="fr-FR" b="1" dirty="0" err="1" smtClean="0">
                  <a:solidFill>
                    <a:srgbClr val="FFC000"/>
                  </a:solidFill>
                  <a:latin typeface="+mj-lt"/>
                </a:rPr>
                <a:t>genetic</a:t>
              </a:r>
              <a:r>
                <a:rPr lang="fr-FR" b="1" dirty="0" smtClean="0">
                  <a:solidFill>
                    <a:srgbClr val="FFC000"/>
                  </a:solidFill>
                  <a:latin typeface="+mj-lt"/>
                </a:rPr>
                <a:t> </a:t>
              </a:r>
              <a:r>
                <a:rPr lang="fr-FR" sz="1400" b="1" i="1" dirty="0" smtClean="0">
                  <a:solidFill>
                    <a:srgbClr val="FFC000"/>
                  </a:solidFill>
                  <a:latin typeface="+mj-lt"/>
                </a:rPr>
                <a:t>(phylo-)</a:t>
              </a:r>
              <a:r>
                <a:rPr lang="fr-FR" b="1" i="1" dirty="0" smtClean="0">
                  <a:solidFill>
                    <a:srgbClr val="FFC000"/>
                  </a:solidFill>
                  <a:latin typeface="+mj-lt"/>
                </a:rPr>
                <a:t>)</a:t>
              </a:r>
            </a:p>
            <a:p>
              <a:pPr algn="ctr"/>
              <a:r>
                <a:rPr lang="fr-FR" sz="1400" b="1" i="1" dirty="0" err="1" smtClean="0"/>
                <a:t>Ecosystem</a:t>
              </a:r>
              <a:r>
                <a:rPr lang="fr-FR" sz="1400" b="1" i="1" dirty="0" smtClean="0"/>
                <a:t> </a:t>
              </a:r>
              <a:r>
                <a:rPr lang="fr-FR" sz="1400" b="1" i="1" dirty="0" err="1" smtClean="0"/>
                <a:t>functioning</a:t>
              </a:r>
              <a:r>
                <a:rPr lang="fr-FR" sz="1400" b="1" i="1" dirty="0" smtClean="0"/>
                <a:t> </a:t>
              </a:r>
              <a:r>
                <a:rPr lang="fr-FR" sz="1400" b="1" i="1" dirty="0" err="1" smtClean="0"/>
                <a:t>proxies</a:t>
              </a:r>
              <a:endParaRPr lang="fr-FR" sz="1400" b="1" i="1" dirty="0" smtClean="0"/>
            </a:p>
            <a:p>
              <a:pPr algn="ctr"/>
              <a:endParaRPr lang="fr-FR" sz="1100" b="1" i="1" dirty="0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</p:grpSp>
      <p:cxnSp>
        <p:nvCxnSpPr>
          <p:cNvPr id="24" name="Forme 96"/>
          <p:cNvCxnSpPr/>
          <p:nvPr/>
        </p:nvCxnSpPr>
        <p:spPr>
          <a:xfrm rot="5400000">
            <a:off x="3275856" y="692696"/>
            <a:ext cx="288032" cy="1588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stomShape 12"/>
          <p:cNvSpPr/>
          <p:nvPr/>
        </p:nvSpPr>
        <p:spPr>
          <a:xfrm>
            <a:off x="1331640" y="2270536"/>
            <a:ext cx="1800704" cy="654408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+mj-lt"/>
              </a:rPr>
              <a:t>Habitat</a:t>
            </a:r>
          </a:p>
          <a:p>
            <a:pPr algn="ctr"/>
            <a:r>
              <a:rPr lang="fr-FR" b="1" dirty="0" err="1" smtClean="0">
                <a:solidFill>
                  <a:srgbClr val="002060"/>
                </a:solidFill>
                <a:latin typeface="+mj-lt"/>
              </a:rPr>
              <a:t>Biogeography</a:t>
            </a:r>
            <a:endParaRPr lang="fr-FR" b="1" dirty="0" smtClean="0">
              <a:solidFill>
                <a:srgbClr val="002060"/>
              </a:solidFill>
              <a:latin typeface="+mj-lt"/>
            </a:endParaRPr>
          </a:p>
          <a:p>
            <a:pPr algn="ctr"/>
            <a:endParaRPr lang="fr-FR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" name="CustomShape 13"/>
          <p:cNvSpPr/>
          <p:nvPr/>
        </p:nvSpPr>
        <p:spPr>
          <a:xfrm>
            <a:off x="1042920" y="4712416"/>
            <a:ext cx="2160360" cy="36468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/>
          </a:ln>
        </p:spPr>
        <p:txBody>
          <a:bodyPr lIns="90000" tIns="45000" rIns="90000" bIns="45000"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+mj-lt"/>
              </a:rPr>
              <a:t>Socio - </a:t>
            </a:r>
            <a:r>
              <a:rPr lang="fr-FR" b="1" dirty="0" err="1" smtClean="0">
                <a:solidFill>
                  <a:srgbClr val="002060"/>
                </a:solidFill>
                <a:latin typeface="+mj-lt"/>
              </a:rPr>
              <a:t>Economy</a:t>
            </a:r>
            <a:endParaRPr lang="fr-FR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400506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Cardinale et al., 2012 for a </a:t>
            </a:r>
            <a:r>
              <a:rPr lang="fr-FR" sz="1400" dirty="0" err="1" smtClean="0"/>
              <a:t>review</a:t>
            </a:r>
            <a:r>
              <a:rPr lang="fr-FR" sz="1400" dirty="0" smtClean="0"/>
              <a:t> (</a:t>
            </a:r>
            <a:r>
              <a:rPr lang="fr-FR" sz="1400" i="1" dirty="0" smtClean="0"/>
              <a:t>Nature</a:t>
            </a:r>
            <a:r>
              <a:rPr lang="fr-FR" sz="1400" dirty="0" smtClean="0"/>
              <a:t>)</a:t>
            </a:r>
            <a:endParaRPr lang="en-GB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23528" y="65262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8700"/>
                </a:solidFill>
              </a:rPr>
              <a:t>Factors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influencing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ecosystem</a:t>
            </a:r>
            <a:r>
              <a:rPr lang="fr-FR" sz="2000" dirty="0" smtClean="0">
                <a:solidFill>
                  <a:srgbClr val="FF8700"/>
                </a:solidFill>
              </a:rPr>
              <a:t> </a:t>
            </a:r>
            <a:r>
              <a:rPr lang="fr-FR" sz="2000" dirty="0" err="1" smtClean="0">
                <a:solidFill>
                  <a:srgbClr val="FF8700"/>
                </a:solidFill>
              </a:rPr>
              <a:t>functioning</a:t>
            </a:r>
            <a:endParaRPr lang="fr-FR" sz="2000" dirty="0">
              <a:solidFill>
                <a:srgbClr val="FF87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1340768"/>
            <a:ext cx="8820472" cy="4752528"/>
          </a:xfrm>
          <a:prstGeom prst="rect">
            <a:avLst/>
          </a:prstGeom>
          <a:solidFill>
            <a:srgbClr val="D9D9D9">
              <a:alpha val="85098"/>
            </a:srgb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76948" y="1772816"/>
            <a:ext cx="86595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/>
              <a:buChar char="è"/>
            </a:pP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Enterlaced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</a:t>
            </a: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effects</a:t>
            </a:r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pPr marL="342900" indent="-342900">
              <a:buFont typeface="Wingdings"/>
              <a:buChar char="è"/>
            </a:pP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Magnitude of </a:t>
            </a: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each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factor </a:t>
            </a:r>
            <a:r>
              <a:rPr lang="en-US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dependent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on the </a:t>
            </a:r>
            <a:r>
              <a:rPr lang="fr-FR" sz="20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scale</a:t>
            </a:r>
            <a:r>
              <a:rPr lang="fr-FR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  <a:sym typeface="Wingdings" pitchFamily="2" charset="2"/>
              </a:rPr>
              <a:t> of investigation</a:t>
            </a:r>
          </a:p>
          <a:p>
            <a:pPr marL="342900" indent="-342900">
              <a:buFont typeface="Wingdings"/>
              <a:buChar char="è"/>
            </a:pPr>
            <a:endParaRPr lang="fr-FR" sz="2000" b="1" dirty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endParaRPr lang="fr-FR" sz="2000" b="1" dirty="0" smtClean="0">
              <a:solidFill>
                <a:schemeClr val="bg1">
                  <a:lumMod val="65000"/>
                  <a:lumOff val="35000"/>
                </a:schemeClr>
              </a:solidFill>
              <a:sym typeface="Wingdings" pitchFamily="2" charset="2"/>
            </a:endParaRPr>
          </a:p>
          <a:p>
            <a:pPr algn="ctr"/>
            <a:r>
              <a:rPr lang="en-GB" sz="24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Disentangling the natural and anthropogenic factors influencing the 3 biodiversity components of reef fish communities at a large geographical scale</a:t>
            </a:r>
          </a:p>
          <a:p>
            <a:endParaRPr lang="en-GB" sz="2000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707904" y="3062536"/>
            <a:ext cx="2160064" cy="899460"/>
          </a:xfrm>
          <a:prstGeom prst="downArrow">
            <a:avLst/>
          </a:prstGeom>
          <a:solidFill>
            <a:srgbClr val="FF8200"/>
          </a:solidFill>
          <a:ln>
            <a:solidFill>
              <a:srgbClr val="FF8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79512" y="14427"/>
            <a:ext cx="8841825" cy="246221"/>
            <a:chOff x="179512" y="14427"/>
            <a:chExt cx="8841825" cy="246221"/>
          </a:xfrm>
        </p:grpSpPr>
        <p:sp>
          <p:nvSpPr>
            <p:cNvPr id="23" name="TextBox 22"/>
            <p:cNvSpPr txBox="1"/>
            <p:nvPr/>
          </p:nvSpPr>
          <p:spPr>
            <a:xfrm>
              <a:off x="5436096" y="14427"/>
              <a:ext cx="158417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Results</a:t>
              </a:r>
              <a:r>
                <a:rPr lang="fr-FR" dirty="0"/>
                <a:t>/Discussion</a:t>
              </a:r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9512" y="14427"/>
              <a:ext cx="1115617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Background</a:t>
              </a:r>
              <a:endParaRPr lang="en-GB" sz="10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512168" y="14427"/>
              <a:ext cx="1115616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r>
                <a:rPr lang="fr-FR" dirty="0"/>
                <a:t>Objective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43808" y="14427"/>
              <a:ext cx="1127252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Hypothesis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952" y="14427"/>
              <a:ext cx="1121335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fr-FR" dirty="0" err="1"/>
                <a:t>Methods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164288" y="14427"/>
              <a:ext cx="1857049" cy="24622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>
                  <a:solidFill>
                    <a:schemeClr val="bg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r>
                <a:rPr lang="en-GB" dirty="0" smtClean="0"/>
                <a:t>Conclusions/Perspectives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7360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4944</TotalTime>
  <Words>2248</Words>
  <Application>Microsoft Office PowerPoint</Application>
  <PresentationFormat>On-screen Show (4:3)</PresentationFormat>
  <Paragraphs>835</Paragraphs>
  <Slides>52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Perspective</vt:lpstr>
      <vt:lpstr>Image Photo Editor</vt:lpstr>
      <vt:lpstr>Human impact on fish biodiversity of coral reef in the Tropical Pacific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Fishing impact on fish biodiversity in the Tropical Pacific</dc:title>
  <dc:creator>Steph Dag</dc:creator>
  <cp:lastModifiedBy>Steph Dag</cp:lastModifiedBy>
  <cp:revision>361</cp:revision>
  <dcterms:created xsi:type="dcterms:W3CDTF">2012-04-03T15:32:52Z</dcterms:created>
  <dcterms:modified xsi:type="dcterms:W3CDTF">2012-07-08T05:12:13Z</dcterms:modified>
</cp:coreProperties>
</file>